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1"/>
  </p:sldMasterIdLst>
  <p:sldIdLst>
    <p:sldId id="256" r:id="rId2"/>
    <p:sldId id="257" r:id="rId3"/>
    <p:sldId id="258" r:id="rId4"/>
    <p:sldId id="259" r:id="rId5"/>
    <p:sldId id="260" r:id="rId6"/>
    <p:sldId id="261" r:id="rId7"/>
    <p:sldId id="262" r:id="rId8"/>
    <p:sldId id="263" r:id="rId9"/>
    <p:sldId id="270" r:id="rId10"/>
    <p:sldId id="271" r:id="rId11"/>
    <p:sldId id="272" r:id="rId12"/>
    <p:sldId id="273" r:id="rId13"/>
    <p:sldId id="274" r:id="rId14"/>
    <p:sldId id="275" r:id="rId15"/>
    <p:sldId id="276" r:id="rId16"/>
    <p:sldId id="277" r:id="rId17"/>
    <p:sldId id="278" r:id="rId18"/>
    <p:sldId id="279" r:id="rId19"/>
    <p:sldId id="280" r:id="rId20"/>
    <p:sldId id="312" r:id="rId21"/>
    <p:sldId id="281" r:id="rId22"/>
    <p:sldId id="283" r:id="rId23"/>
    <p:sldId id="284" r:id="rId24"/>
    <p:sldId id="285" r:id="rId25"/>
    <p:sldId id="286" r:id="rId26"/>
    <p:sldId id="287" r:id="rId27"/>
    <p:sldId id="289" r:id="rId28"/>
    <p:sldId id="290" r:id="rId29"/>
    <p:sldId id="291" r:id="rId30"/>
    <p:sldId id="313" r:id="rId31"/>
    <p:sldId id="292" r:id="rId32"/>
    <p:sldId id="293" r:id="rId33"/>
    <p:sldId id="294" r:id="rId34"/>
    <p:sldId id="295" r:id="rId35"/>
    <p:sldId id="296" r:id="rId36"/>
    <p:sldId id="297" r:id="rId37"/>
    <p:sldId id="298" r:id="rId38"/>
    <p:sldId id="299" r:id="rId39"/>
    <p:sldId id="300" r:id="rId40"/>
    <p:sldId id="301" r:id="rId41"/>
    <p:sldId id="314" r:id="rId42"/>
    <p:sldId id="303" r:id="rId43"/>
    <p:sldId id="306" r:id="rId44"/>
    <p:sldId id="305" r:id="rId45"/>
    <p:sldId id="304" r:id="rId46"/>
    <p:sldId id="307" r:id="rId47"/>
    <p:sldId id="308" r:id="rId48"/>
    <p:sldId id="309" r:id="rId49"/>
    <p:sldId id="310" r:id="rId50"/>
    <p:sldId id="268" r:id="rId51"/>
    <p:sldId id="31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5256" autoAdjust="0"/>
  </p:normalViewPr>
  <p:slideViewPr>
    <p:cSldViewPr snapToGrid="0">
      <p:cViewPr varScale="1">
        <p:scale>
          <a:sx n="82" d="100"/>
          <a:sy n="82" d="100"/>
        </p:scale>
        <p:origin x="60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DAE1F48-6959-4100-BFEA-8F17C8588CF1}" type="datetimeFigureOut">
              <a:rPr lang="en-IN" smtClean="0"/>
              <a:t>04-03-2022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2677022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E1F48-6959-4100-BFEA-8F17C8588CF1}" type="datetimeFigureOut">
              <a:rPr lang="en-IN" smtClean="0"/>
              <a:t>04-03-2022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3703622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E1F48-6959-4100-BFEA-8F17C8588CF1}" type="datetimeFigureOut">
              <a:rPr lang="en-IN" smtClean="0"/>
              <a:t>04-03-2022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2366914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E1F48-6959-4100-BFEA-8F17C8588CF1}" type="datetimeFigureOut">
              <a:rPr lang="en-IN" smtClean="0"/>
              <a:t>04-03-2022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492570-DDCC-4E3F-A6F4-51F424499663}"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9460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E1F48-6959-4100-BFEA-8F17C8588CF1}" type="datetimeFigureOut">
              <a:rPr lang="en-IN" smtClean="0"/>
              <a:t>04-03-2022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1161796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AE1F48-6959-4100-BFEA-8F17C8588CF1}" type="datetimeFigureOut">
              <a:rPr lang="en-IN" smtClean="0"/>
              <a:t>04-03-2022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1857935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AE1F48-6959-4100-BFEA-8F17C8588CF1}" type="datetimeFigureOut">
              <a:rPr lang="en-IN" smtClean="0"/>
              <a:t>04-03-2022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297569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E1F48-6959-4100-BFEA-8F17C8588CF1}" type="datetimeFigureOut">
              <a:rPr lang="en-IN" smtClean="0"/>
              <a:t>04-03-2022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1373340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E1F48-6959-4100-BFEA-8F17C8588CF1}" type="datetimeFigureOut">
              <a:rPr lang="en-IN" smtClean="0"/>
              <a:t>04-03-2022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34414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AE1F48-6959-4100-BFEA-8F17C8588CF1}" type="datetimeFigureOut">
              <a:rPr lang="en-IN" smtClean="0"/>
              <a:t>04-03-2022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370186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AE1F48-6959-4100-BFEA-8F17C8588CF1}" type="datetimeFigureOut">
              <a:rPr lang="en-IN" smtClean="0"/>
              <a:t>04-03-2022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3786857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AE1F48-6959-4100-BFEA-8F17C8588CF1}" type="datetimeFigureOut">
              <a:rPr lang="en-IN" smtClean="0"/>
              <a:t>04-03-2022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219717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AE1F48-6959-4100-BFEA-8F17C8588CF1}" type="datetimeFigureOut">
              <a:rPr lang="en-IN" smtClean="0"/>
              <a:t>04-03-2022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374148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AE1F48-6959-4100-BFEA-8F17C8588CF1}" type="datetimeFigureOut">
              <a:rPr lang="en-IN" smtClean="0"/>
              <a:t>04-03-2022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298043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E1F48-6959-4100-BFEA-8F17C8588CF1}" type="datetimeFigureOut">
              <a:rPr lang="en-IN" smtClean="0"/>
              <a:t>04-03-2022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134776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E1F48-6959-4100-BFEA-8F17C8588CF1}" type="datetimeFigureOut">
              <a:rPr lang="en-IN" smtClean="0"/>
              <a:t>04-03-2022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292965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AE1F48-6959-4100-BFEA-8F17C8588CF1}" type="datetimeFigureOut">
              <a:rPr lang="en-IN" smtClean="0"/>
              <a:t>04-03-2022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492570-DDCC-4E3F-A6F4-51F424499663}" type="slidenum">
              <a:rPr lang="en-IN" smtClean="0"/>
              <a:t>‹#›</a:t>
            </a:fld>
            <a:endParaRPr lang="en-IN"/>
          </a:p>
        </p:txBody>
      </p:sp>
    </p:spTree>
    <p:extLst>
      <p:ext uri="{BB962C8B-B14F-4D97-AF65-F5344CB8AC3E}">
        <p14:creationId xmlns:p14="http://schemas.microsoft.com/office/powerpoint/2010/main" val="632899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DAE1F48-6959-4100-BFEA-8F17C8588CF1}" type="datetimeFigureOut">
              <a:rPr lang="en-IN" smtClean="0"/>
              <a:t>04-03-2022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492570-DDCC-4E3F-A6F4-51F424499663}" type="slidenum">
              <a:rPr lang="en-IN" smtClean="0"/>
              <a:t>‹#›</a:t>
            </a:fld>
            <a:endParaRPr lang="en-IN"/>
          </a:p>
        </p:txBody>
      </p:sp>
    </p:spTree>
    <p:extLst>
      <p:ext uri="{BB962C8B-B14F-4D97-AF65-F5344CB8AC3E}">
        <p14:creationId xmlns:p14="http://schemas.microsoft.com/office/powerpoint/2010/main" val="2588534781"/>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58C462-6537-4B7F-A7F0-CB683B1397A8}"/>
              </a:ext>
            </a:extLst>
          </p:cNvPr>
          <p:cNvSpPr txBox="1"/>
          <p:nvPr/>
        </p:nvSpPr>
        <p:spPr>
          <a:xfrm>
            <a:off x="1945689" y="1624614"/>
            <a:ext cx="8300621" cy="2862322"/>
          </a:xfrm>
          <a:prstGeom prst="rect">
            <a:avLst/>
          </a:prstGeom>
          <a:noFill/>
        </p:spPr>
        <p:txBody>
          <a:bodyPr wrap="square" rtlCol="0">
            <a:spAutoFit/>
          </a:bodyPr>
          <a:lstStyle/>
          <a:p>
            <a:r>
              <a:rPr lang="en-US" sz="6000" b="1" dirty="0">
                <a:solidFill>
                  <a:schemeClr val="bg1"/>
                </a:solidFill>
              </a:rPr>
              <a:t>    CAR SHOWROOM SERVICE MANAGEMENT                </a:t>
            </a:r>
          </a:p>
          <a:p>
            <a:r>
              <a:rPr lang="en-US" sz="6000" b="1" dirty="0">
                <a:solidFill>
                  <a:schemeClr val="bg1"/>
                </a:solidFill>
              </a:rPr>
              <a:t>           SYSTEM</a:t>
            </a:r>
            <a:endParaRPr lang="en-IN" sz="6000" b="1" dirty="0">
              <a:solidFill>
                <a:schemeClr val="bg1"/>
              </a:solidFill>
            </a:endParaRPr>
          </a:p>
        </p:txBody>
      </p:sp>
      <p:sp>
        <p:nvSpPr>
          <p:cNvPr id="2" name="TextBox 1">
            <a:extLst>
              <a:ext uri="{FF2B5EF4-FFF2-40B4-BE49-F238E27FC236}">
                <a16:creationId xmlns:a16="http://schemas.microsoft.com/office/drawing/2014/main" id="{318E6661-769B-4D23-8874-D7F18D4FF5F6}"/>
              </a:ext>
            </a:extLst>
          </p:cNvPr>
          <p:cNvSpPr txBox="1"/>
          <p:nvPr/>
        </p:nvSpPr>
        <p:spPr>
          <a:xfrm>
            <a:off x="8558074" y="5233386"/>
            <a:ext cx="2752077" cy="1200329"/>
          </a:xfrm>
          <a:prstGeom prst="rect">
            <a:avLst/>
          </a:prstGeom>
          <a:noFill/>
        </p:spPr>
        <p:txBody>
          <a:bodyPr wrap="square" rtlCol="0">
            <a:spAutoFit/>
          </a:bodyPr>
          <a:lstStyle/>
          <a:p>
            <a:r>
              <a:rPr lang="en-US" sz="2400" b="1" dirty="0"/>
              <a:t>KEERTHANA V M</a:t>
            </a:r>
          </a:p>
          <a:p>
            <a:r>
              <a:rPr lang="en-US" sz="2400" b="1" dirty="0"/>
              <a:t>S3 MCA</a:t>
            </a:r>
          </a:p>
          <a:p>
            <a:r>
              <a:rPr lang="en-US" sz="2400" b="1" dirty="0"/>
              <a:t>N0 : 35</a:t>
            </a:r>
            <a:endParaRPr lang="en-IN" sz="2400" b="1" dirty="0"/>
          </a:p>
        </p:txBody>
      </p:sp>
    </p:spTree>
    <p:extLst>
      <p:ext uri="{BB962C8B-B14F-4D97-AF65-F5344CB8AC3E}">
        <p14:creationId xmlns:p14="http://schemas.microsoft.com/office/powerpoint/2010/main" val="4111658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58C462-6537-4B7F-A7F0-CB683B1397A8}"/>
              </a:ext>
            </a:extLst>
          </p:cNvPr>
          <p:cNvSpPr txBox="1"/>
          <p:nvPr/>
        </p:nvSpPr>
        <p:spPr>
          <a:xfrm>
            <a:off x="1945689" y="1624614"/>
            <a:ext cx="8300621" cy="1015663"/>
          </a:xfrm>
          <a:prstGeom prst="rect">
            <a:avLst/>
          </a:prstGeom>
          <a:noFill/>
        </p:spPr>
        <p:txBody>
          <a:bodyPr wrap="square" rtlCol="0">
            <a:spAutoFit/>
          </a:bodyPr>
          <a:lstStyle/>
          <a:p>
            <a:r>
              <a:rPr lang="en-US" sz="6000" b="1" dirty="0">
                <a:solidFill>
                  <a:schemeClr val="bg1"/>
                </a:solidFill>
              </a:rPr>
              <a:t>    </a:t>
            </a:r>
            <a:endParaRPr lang="en-IN" sz="6000" b="1" dirty="0">
              <a:solidFill>
                <a:schemeClr val="bg1"/>
              </a:solidFill>
            </a:endParaRPr>
          </a:p>
        </p:txBody>
      </p:sp>
      <p:pic>
        <p:nvPicPr>
          <p:cNvPr id="3" name="Picture 2">
            <a:extLst>
              <a:ext uri="{FF2B5EF4-FFF2-40B4-BE49-F238E27FC236}">
                <a16:creationId xmlns:a16="http://schemas.microsoft.com/office/drawing/2014/main" id="{EDC2F696-5B63-429F-8E62-1974C506A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79" y="812800"/>
            <a:ext cx="11623040" cy="5913120"/>
          </a:xfrm>
          <a:prstGeom prst="rect">
            <a:avLst/>
          </a:prstGeom>
        </p:spPr>
      </p:pic>
    </p:spTree>
    <p:extLst>
      <p:ext uri="{BB962C8B-B14F-4D97-AF65-F5344CB8AC3E}">
        <p14:creationId xmlns:p14="http://schemas.microsoft.com/office/powerpoint/2010/main" val="1862063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0CF977-76B0-4F3A-B791-DB2293C24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720" y="853440"/>
            <a:ext cx="11805920" cy="5842000"/>
          </a:xfrm>
        </p:spPr>
      </p:pic>
    </p:spTree>
    <p:extLst>
      <p:ext uri="{BB962C8B-B14F-4D97-AF65-F5344CB8AC3E}">
        <p14:creationId xmlns:p14="http://schemas.microsoft.com/office/powerpoint/2010/main" val="391506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62C65D4-5EA5-49AB-95BA-7291ED8375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160" y="833120"/>
            <a:ext cx="11694159" cy="5801360"/>
          </a:xfrm>
        </p:spPr>
      </p:pic>
    </p:spTree>
    <p:extLst>
      <p:ext uri="{BB962C8B-B14F-4D97-AF65-F5344CB8AC3E}">
        <p14:creationId xmlns:p14="http://schemas.microsoft.com/office/powerpoint/2010/main" val="129695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92EE94-A803-4747-AA56-C0DDF5650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160" y="731520"/>
            <a:ext cx="11643360" cy="5933440"/>
          </a:xfrm>
        </p:spPr>
      </p:pic>
    </p:spTree>
    <p:extLst>
      <p:ext uri="{BB962C8B-B14F-4D97-AF65-F5344CB8AC3E}">
        <p14:creationId xmlns:p14="http://schemas.microsoft.com/office/powerpoint/2010/main" val="121852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7607A6-334C-4F08-A098-64B6BB96C2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629920"/>
            <a:ext cx="11704320" cy="6045200"/>
          </a:xfrm>
        </p:spPr>
      </p:pic>
    </p:spTree>
    <p:extLst>
      <p:ext uri="{BB962C8B-B14F-4D97-AF65-F5344CB8AC3E}">
        <p14:creationId xmlns:p14="http://schemas.microsoft.com/office/powerpoint/2010/main" val="2782917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14B05D-B5F1-4677-ACC5-DAD6BF3E8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240" y="843280"/>
            <a:ext cx="11653519" cy="5821680"/>
          </a:xfrm>
        </p:spPr>
      </p:pic>
    </p:spTree>
    <p:extLst>
      <p:ext uri="{BB962C8B-B14F-4D97-AF65-F5344CB8AC3E}">
        <p14:creationId xmlns:p14="http://schemas.microsoft.com/office/powerpoint/2010/main" val="3320254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1F6D-73BF-426F-8388-F2E43BC78F6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5AF8D5D-56AD-4DD5-803B-FAB79B693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40" y="618518"/>
            <a:ext cx="11531599" cy="6056602"/>
          </a:xfrm>
        </p:spPr>
      </p:pic>
    </p:spTree>
    <p:extLst>
      <p:ext uri="{BB962C8B-B14F-4D97-AF65-F5344CB8AC3E}">
        <p14:creationId xmlns:p14="http://schemas.microsoft.com/office/powerpoint/2010/main" val="3933209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B320-288F-4191-B458-DE01BDAC448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8305055-C33F-4AFF-BE6D-D02B226EB4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080" y="618518"/>
            <a:ext cx="11389360" cy="5944842"/>
          </a:xfrm>
        </p:spPr>
      </p:pic>
    </p:spTree>
    <p:extLst>
      <p:ext uri="{BB962C8B-B14F-4D97-AF65-F5344CB8AC3E}">
        <p14:creationId xmlns:p14="http://schemas.microsoft.com/office/powerpoint/2010/main" val="3976438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884F-5EB5-4E26-A3C4-D0546CC72A9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2CAF90C-EA4B-495F-B238-E52303F3FD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440" y="883920"/>
            <a:ext cx="11348720" cy="5750560"/>
          </a:xfrm>
        </p:spPr>
      </p:pic>
    </p:spTree>
    <p:extLst>
      <p:ext uri="{BB962C8B-B14F-4D97-AF65-F5344CB8AC3E}">
        <p14:creationId xmlns:p14="http://schemas.microsoft.com/office/powerpoint/2010/main" val="2582720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ABB3-CE3C-4913-A31C-EA91BB634AD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F7B83E0-A59F-4A1F-A005-ECBEEDDD81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600" y="497840"/>
            <a:ext cx="11490959" cy="6126480"/>
          </a:xfrm>
        </p:spPr>
      </p:pic>
    </p:spTree>
    <p:extLst>
      <p:ext uri="{BB962C8B-B14F-4D97-AF65-F5344CB8AC3E}">
        <p14:creationId xmlns:p14="http://schemas.microsoft.com/office/powerpoint/2010/main" val="399055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58C462-6537-4B7F-A7F0-CB683B1397A8}"/>
              </a:ext>
            </a:extLst>
          </p:cNvPr>
          <p:cNvSpPr txBox="1"/>
          <p:nvPr/>
        </p:nvSpPr>
        <p:spPr>
          <a:xfrm>
            <a:off x="1945689" y="1651247"/>
            <a:ext cx="8300621" cy="1015663"/>
          </a:xfrm>
          <a:prstGeom prst="rect">
            <a:avLst/>
          </a:prstGeom>
          <a:noFill/>
        </p:spPr>
        <p:txBody>
          <a:bodyPr wrap="square" rtlCol="0">
            <a:spAutoFit/>
          </a:bodyPr>
          <a:lstStyle/>
          <a:p>
            <a:r>
              <a:rPr lang="en-US" sz="6000" b="1" dirty="0">
                <a:solidFill>
                  <a:schemeClr val="bg1"/>
                </a:solidFill>
              </a:rPr>
              <a:t>    </a:t>
            </a:r>
            <a:endParaRPr lang="en-IN" sz="6000" b="1" dirty="0">
              <a:solidFill>
                <a:schemeClr val="bg1"/>
              </a:solidFill>
            </a:endParaRPr>
          </a:p>
        </p:txBody>
      </p:sp>
      <p:sp>
        <p:nvSpPr>
          <p:cNvPr id="2" name="TextBox 1">
            <a:extLst>
              <a:ext uri="{FF2B5EF4-FFF2-40B4-BE49-F238E27FC236}">
                <a16:creationId xmlns:a16="http://schemas.microsoft.com/office/drawing/2014/main" id="{C98FD74A-EA41-44D3-B9C8-7D6FB80C6B53}"/>
              </a:ext>
            </a:extLst>
          </p:cNvPr>
          <p:cNvSpPr txBox="1"/>
          <p:nvPr/>
        </p:nvSpPr>
        <p:spPr>
          <a:xfrm>
            <a:off x="1768137" y="168676"/>
            <a:ext cx="10101309" cy="7725192"/>
          </a:xfrm>
          <a:prstGeom prst="rect">
            <a:avLst/>
          </a:prstGeom>
          <a:noFill/>
        </p:spPr>
        <p:txBody>
          <a:bodyPr wrap="square" rtlCol="0">
            <a:spAutoFit/>
          </a:bodyPr>
          <a:lstStyle/>
          <a:p>
            <a:r>
              <a:rPr lang="en-US" sz="4400" b="1" dirty="0">
                <a:solidFill>
                  <a:schemeClr val="bg1"/>
                </a:solidFill>
              </a:rPr>
              <a:t>          </a:t>
            </a:r>
            <a:r>
              <a:rPr lang="en-US" sz="4800" b="1" dirty="0">
                <a:solidFill>
                  <a:schemeClr val="bg1"/>
                </a:solidFill>
              </a:rPr>
              <a:t>INTRODUCTION</a:t>
            </a:r>
            <a:endParaRPr lang="en-US" sz="3600" b="1" dirty="0">
              <a:solidFill>
                <a:schemeClr val="bg1"/>
              </a:solidFill>
            </a:endParaRPr>
          </a:p>
          <a:p>
            <a:pPr marL="342900" indent="-342900">
              <a:buFont typeface="Arial" panose="020B0604020202020204" pitchFamily="34" charset="0"/>
              <a:buChar char="•"/>
            </a:pPr>
            <a:r>
              <a:rPr lang="en-US" sz="2800" b="1" dirty="0"/>
              <a:t>Car showroom service management system is aimed to serve the interest of customer and cover a widely distributed system.</a:t>
            </a:r>
          </a:p>
          <a:p>
            <a:pPr marL="342900" indent="-342900">
              <a:buFont typeface="Arial" panose="020B0604020202020204" pitchFamily="34" charset="0"/>
              <a:buChar char="•"/>
            </a:pPr>
            <a:endParaRPr lang="en-US" sz="1400" b="1" dirty="0"/>
          </a:p>
          <a:p>
            <a:pPr marL="342900" indent="-342900">
              <a:buFont typeface="Arial" panose="020B0604020202020204" pitchFamily="34" charset="0"/>
              <a:buChar char="•"/>
            </a:pPr>
            <a:r>
              <a:rPr lang="en-US" sz="2800" b="1" dirty="0"/>
              <a:t>It computerize the service management process of car showrooms.</a:t>
            </a:r>
          </a:p>
          <a:p>
            <a:pPr marL="342900" indent="-342900">
              <a:buFont typeface="Arial" panose="020B0604020202020204" pitchFamily="34" charset="0"/>
              <a:buChar char="•"/>
            </a:pPr>
            <a:endParaRPr lang="en-US" sz="1400" b="1" dirty="0"/>
          </a:p>
          <a:p>
            <a:pPr marL="342900" indent="-342900">
              <a:buFont typeface="Arial" panose="020B0604020202020204" pitchFamily="34" charset="0"/>
              <a:buChar char="•"/>
            </a:pPr>
            <a:r>
              <a:rPr lang="en-US" sz="2800" b="1" dirty="0"/>
              <a:t>Customer can book their slot for car service, fill up requirements and post complaints.</a:t>
            </a:r>
          </a:p>
          <a:p>
            <a:pPr marL="342900" indent="-342900">
              <a:buFont typeface="Arial" panose="020B0604020202020204" pitchFamily="34" charset="0"/>
              <a:buChar char="•"/>
            </a:pPr>
            <a:endParaRPr lang="en-US" sz="1400" b="1" dirty="0"/>
          </a:p>
          <a:p>
            <a:pPr marL="342900" indent="-342900">
              <a:buFont typeface="Arial" panose="020B0604020202020204" pitchFamily="34" charset="0"/>
              <a:buChar char="•"/>
            </a:pPr>
            <a:r>
              <a:rPr lang="en-US" sz="2800" b="1" dirty="0"/>
              <a:t>Customer can view the service details over  the past years.</a:t>
            </a:r>
          </a:p>
          <a:p>
            <a:pPr marL="342900" indent="-342900">
              <a:buFont typeface="Arial" panose="020B0604020202020204" pitchFamily="34" charset="0"/>
              <a:buChar char="•"/>
            </a:pPr>
            <a:endParaRPr lang="en-US" sz="1400" b="1" dirty="0"/>
          </a:p>
          <a:p>
            <a:pPr marL="342900" indent="-342900">
              <a:buFont typeface="Arial" panose="020B0604020202020204" pitchFamily="34" charset="0"/>
              <a:buChar char="•"/>
            </a:pPr>
            <a:r>
              <a:rPr lang="en-US" sz="2800" b="1" dirty="0"/>
              <a:t>Customer id is given at the time of purchasing using this id customer can login to the website.</a:t>
            </a:r>
          </a:p>
          <a:p>
            <a:pPr marL="342900" indent="-342900">
              <a:buFont typeface="Arial" panose="020B0604020202020204" pitchFamily="34" charset="0"/>
              <a:buChar char="•"/>
            </a:pPr>
            <a:endParaRPr lang="en-US" sz="2800" b="1" dirty="0">
              <a:solidFill>
                <a:schemeClr val="bg1">
                  <a:lumMod val="95000"/>
                  <a:lumOff val="5000"/>
                </a:schemeClr>
              </a:solidFill>
            </a:endParaRPr>
          </a:p>
          <a:p>
            <a:pPr marL="342900" indent="-342900">
              <a:buFont typeface="Arial" panose="020B0604020202020204" pitchFamily="34" charset="0"/>
              <a:buChar char="•"/>
            </a:pPr>
            <a:endParaRPr lang="en-US" sz="2800" b="1" dirty="0">
              <a:solidFill>
                <a:schemeClr val="bg1">
                  <a:lumMod val="95000"/>
                  <a:lumOff val="5000"/>
                </a:schemeClr>
              </a:solidFill>
            </a:endParaRPr>
          </a:p>
          <a:p>
            <a:r>
              <a:rPr lang="en-US" sz="2800" b="1" dirty="0">
                <a:solidFill>
                  <a:schemeClr val="bg1">
                    <a:lumMod val="95000"/>
                    <a:lumOff val="5000"/>
                  </a:schemeClr>
                </a:solidFill>
              </a:rPr>
              <a:t> </a:t>
            </a:r>
            <a:endParaRPr lang="en-IN" sz="2800" b="1" dirty="0">
              <a:solidFill>
                <a:schemeClr val="bg1">
                  <a:lumMod val="95000"/>
                  <a:lumOff val="5000"/>
                </a:schemeClr>
              </a:solidFill>
            </a:endParaRPr>
          </a:p>
        </p:txBody>
      </p:sp>
    </p:spTree>
    <p:extLst>
      <p:ext uri="{BB962C8B-B14F-4D97-AF65-F5344CB8AC3E}">
        <p14:creationId xmlns:p14="http://schemas.microsoft.com/office/powerpoint/2010/main" val="2756877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A8EB16-8F67-42EA-B36B-D629615BF80F}"/>
              </a:ext>
            </a:extLst>
          </p:cNvPr>
          <p:cNvSpPr txBox="1"/>
          <p:nvPr/>
        </p:nvSpPr>
        <p:spPr>
          <a:xfrm>
            <a:off x="3191069" y="1903445"/>
            <a:ext cx="7389845" cy="1323439"/>
          </a:xfrm>
          <a:prstGeom prst="rect">
            <a:avLst/>
          </a:prstGeom>
          <a:noFill/>
        </p:spPr>
        <p:txBody>
          <a:bodyPr wrap="square" rtlCol="0">
            <a:spAutoFit/>
          </a:bodyPr>
          <a:lstStyle/>
          <a:p>
            <a:r>
              <a:rPr lang="en-US" sz="8000" b="1" dirty="0">
                <a:solidFill>
                  <a:schemeClr val="bg1"/>
                </a:solidFill>
              </a:rPr>
              <a:t>User Interface</a:t>
            </a:r>
            <a:endParaRPr lang="en-IN" sz="8000" b="1" dirty="0">
              <a:solidFill>
                <a:schemeClr val="bg1"/>
              </a:solidFill>
            </a:endParaRPr>
          </a:p>
        </p:txBody>
      </p:sp>
    </p:spTree>
    <p:extLst>
      <p:ext uri="{BB962C8B-B14F-4D97-AF65-F5344CB8AC3E}">
        <p14:creationId xmlns:p14="http://schemas.microsoft.com/office/powerpoint/2010/main" val="241796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640172-8EAF-4CBB-B5B7-767E4E0AF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90" y="401216"/>
            <a:ext cx="11588620" cy="6195527"/>
          </a:xfrm>
          <a:prstGeom prst="rect">
            <a:avLst/>
          </a:prstGeom>
        </p:spPr>
      </p:pic>
    </p:spTree>
    <p:extLst>
      <p:ext uri="{BB962C8B-B14F-4D97-AF65-F5344CB8AC3E}">
        <p14:creationId xmlns:p14="http://schemas.microsoft.com/office/powerpoint/2010/main" val="2435960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5F0064-93C8-4F12-B245-79C0347B9B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581" y="447868"/>
            <a:ext cx="11672596" cy="6158205"/>
          </a:xfrm>
        </p:spPr>
      </p:pic>
    </p:spTree>
    <p:extLst>
      <p:ext uri="{BB962C8B-B14F-4D97-AF65-F5344CB8AC3E}">
        <p14:creationId xmlns:p14="http://schemas.microsoft.com/office/powerpoint/2010/main" val="53502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C7CDC2-9A4B-4CB1-BD0E-E088FA171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65" y="251927"/>
            <a:ext cx="11635274" cy="6447454"/>
          </a:xfrm>
        </p:spPr>
      </p:pic>
    </p:spTree>
    <p:extLst>
      <p:ext uri="{BB962C8B-B14F-4D97-AF65-F5344CB8AC3E}">
        <p14:creationId xmlns:p14="http://schemas.microsoft.com/office/powerpoint/2010/main" val="178516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1AB52B-48EB-4A9E-A359-39A628ECDE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32" y="317241"/>
            <a:ext cx="11551299" cy="6270172"/>
          </a:xfrm>
        </p:spPr>
      </p:pic>
    </p:spTree>
    <p:extLst>
      <p:ext uri="{BB962C8B-B14F-4D97-AF65-F5344CB8AC3E}">
        <p14:creationId xmlns:p14="http://schemas.microsoft.com/office/powerpoint/2010/main" val="42696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E9E5F-E79F-4056-B526-D811FB11777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A7013E1-01E2-4F06-8855-02B1638C2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241" y="177282"/>
            <a:ext cx="11569960" cy="6372808"/>
          </a:xfrm>
        </p:spPr>
      </p:pic>
    </p:spTree>
    <p:extLst>
      <p:ext uri="{BB962C8B-B14F-4D97-AF65-F5344CB8AC3E}">
        <p14:creationId xmlns:p14="http://schemas.microsoft.com/office/powerpoint/2010/main" val="1951769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BA8C-DB9D-4C6F-9337-C2C25CAFAD8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A9BF5D3-CA81-4E8A-A71E-18097E02DE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918" y="233264"/>
            <a:ext cx="11653935" cy="6456785"/>
          </a:xfrm>
        </p:spPr>
      </p:pic>
    </p:spTree>
    <p:extLst>
      <p:ext uri="{BB962C8B-B14F-4D97-AF65-F5344CB8AC3E}">
        <p14:creationId xmlns:p14="http://schemas.microsoft.com/office/powerpoint/2010/main" val="2933824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17DC9-1EFD-406B-9CC3-DBC867F8251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1169687-E544-439D-80FF-EDAF86770B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248" y="410547"/>
            <a:ext cx="11607283" cy="6232850"/>
          </a:xfrm>
        </p:spPr>
      </p:pic>
    </p:spTree>
    <p:extLst>
      <p:ext uri="{BB962C8B-B14F-4D97-AF65-F5344CB8AC3E}">
        <p14:creationId xmlns:p14="http://schemas.microsoft.com/office/powerpoint/2010/main" val="2162986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908D0-647A-4312-8DCE-D36D86C1C10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E26C8C1-E255-4844-BCEB-58EAC60747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538" y="223935"/>
            <a:ext cx="11467323" cy="6475446"/>
          </a:xfrm>
        </p:spPr>
      </p:pic>
    </p:spTree>
    <p:extLst>
      <p:ext uri="{BB962C8B-B14F-4D97-AF65-F5344CB8AC3E}">
        <p14:creationId xmlns:p14="http://schemas.microsoft.com/office/powerpoint/2010/main" val="1978666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6EB3-349F-421B-BDE6-C524F0F0700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C047303-E679-4A14-8952-AC8DB18F4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588" y="279918"/>
            <a:ext cx="11625943" cy="6326155"/>
          </a:xfrm>
        </p:spPr>
      </p:pic>
    </p:spTree>
    <p:extLst>
      <p:ext uri="{BB962C8B-B14F-4D97-AF65-F5344CB8AC3E}">
        <p14:creationId xmlns:p14="http://schemas.microsoft.com/office/powerpoint/2010/main" val="2988619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58C462-6537-4B7F-A7F0-CB683B1397A8}"/>
              </a:ext>
            </a:extLst>
          </p:cNvPr>
          <p:cNvSpPr txBox="1"/>
          <p:nvPr/>
        </p:nvSpPr>
        <p:spPr>
          <a:xfrm>
            <a:off x="1945689" y="1651247"/>
            <a:ext cx="8300621" cy="1015663"/>
          </a:xfrm>
          <a:prstGeom prst="rect">
            <a:avLst/>
          </a:prstGeom>
          <a:noFill/>
        </p:spPr>
        <p:txBody>
          <a:bodyPr wrap="square" rtlCol="0">
            <a:spAutoFit/>
          </a:bodyPr>
          <a:lstStyle/>
          <a:p>
            <a:r>
              <a:rPr lang="en-US" sz="6000" b="1" dirty="0">
                <a:solidFill>
                  <a:schemeClr val="bg1"/>
                </a:solidFill>
              </a:rPr>
              <a:t>    </a:t>
            </a:r>
            <a:endParaRPr lang="en-IN" sz="6000" b="1" dirty="0">
              <a:solidFill>
                <a:schemeClr val="bg1"/>
              </a:solidFill>
            </a:endParaRPr>
          </a:p>
        </p:txBody>
      </p:sp>
      <p:sp>
        <p:nvSpPr>
          <p:cNvPr id="2" name="TextBox 1">
            <a:extLst>
              <a:ext uri="{FF2B5EF4-FFF2-40B4-BE49-F238E27FC236}">
                <a16:creationId xmlns:a16="http://schemas.microsoft.com/office/drawing/2014/main" id="{E4C6033A-C0FF-41EF-82CB-2DDA2382BA57}"/>
              </a:ext>
            </a:extLst>
          </p:cNvPr>
          <p:cNvSpPr txBox="1"/>
          <p:nvPr/>
        </p:nvSpPr>
        <p:spPr>
          <a:xfrm>
            <a:off x="2024108" y="133165"/>
            <a:ext cx="9667783" cy="6432530"/>
          </a:xfrm>
          <a:prstGeom prst="rect">
            <a:avLst/>
          </a:prstGeom>
          <a:noFill/>
        </p:spPr>
        <p:txBody>
          <a:bodyPr wrap="square" rtlCol="0">
            <a:spAutoFit/>
          </a:bodyPr>
          <a:lstStyle/>
          <a:p>
            <a:r>
              <a:rPr lang="en-US" sz="4800" dirty="0"/>
              <a:t>           </a:t>
            </a:r>
            <a:r>
              <a:rPr lang="en-US" sz="4800" b="1" dirty="0">
                <a:solidFill>
                  <a:schemeClr val="bg1">
                    <a:lumMod val="95000"/>
                    <a:lumOff val="5000"/>
                  </a:schemeClr>
                </a:solidFill>
              </a:rPr>
              <a:t>EXISTING SYSTEM</a:t>
            </a:r>
          </a:p>
          <a:p>
            <a:pPr marL="457200" indent="-457200">
              <a:buFont typeface="Arial" panose="020B0604020202020204" pitchFamily="34" charset="0"/>
              <a:buChar char="•"/>
            </a:pPr>
            <a:endParaRPr lang="en-US" sz="2800" b="1" dirty="0">
              <a:solidFill>
                <a:schemeClr val="bg1">
                  <a:lumMod val="95000"/>
                  <a:lumOff val="5000"/>
                </a:schemeClr>
              </a:solidFill>
            </a:endParaRPr>
          </a:p>
          <a:p>
            <a:pPr marL="457200" indent="-457200">
              <a:buFont typeface="Arial" panose="020B0604020202020204" pitchFamily="34" charset="0"/>
              <a:buChar char="•"/>
            </a:pPr>
            <a:endParaRPr lang="en-US" sz="2800" b="1" dirty="0">
              <a:solidFill>
                <a:schemeClr val="bg1">
                  <a:lumMod val="95000"/>
                  <a:lumOff val="5000"/>
                </a:schemeClr>
              </a:solidFill>
            </a:endParaRPr>
          </a:p>
          <a:p>
            <a:pPr marL="457200" indent="-457200">
              <a:buFont typeface="Arial" panose="020B0604020202020204" pitchFamily="34" charset="0"/>
              <a:buChar char="•"/>
            </a:pPr>
            <a:r>
              <a:rPr lang="en-US" sz="2800" b="1" dirty="0"/>
              <a:t>Complaints are recorded manually.</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a:t>Time consuming.</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a:t>Customer has no provision to know the status of complaints.</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a:t>Customer cannot access the details of service.</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a:t>Maintenance and modification of the record is difficult</a:t>
            </a:r>
            <a:r>
              <a:rPr lang="en-US" sz="2800" b="1" dirty="0">
                <a:solidFill>
                  <a:schemeClr val="bg1">
                    <a:lumMod val="95000"/>
                    <a:lumOff val="5000"/>
                  </a:schemeClr>
                </a:solidFill>
              </a:rPr>
              <a:t>.</a:t>
            </a:r>
          </a:p>
          <a:p>
            <a:pPr marL="457200" indent="-457200">
              <a:buFont typeface="Arial" panose="020B0604020202020204" pitchFamily="34" charset="0"/>
              <a:buChar char="•"/>
            </a:pPr>
            <a:endParaRPr lang="en-US" sz="2800" b="1" dirty="0">
              <a:solidFill>
                <a:schemeClr val="bg1">
                  <a:lumMod val="95000"/>
                  <a:lumOff val="5000"/>
                </a:schemeClr>
              </a:solidFill>
            </a:endParaRPr>
          </a:p>
          <a:p>
            <a:pPr marL="457200" indent="-457200">
              <a:buFont typeface="Arial" panose="020B0604020202020204" pitchFamily="34" charset="0"/>
              <a:buChar char="•"/>
            </a:pPr>
            <a:endParaRPr lang="en-IN" sz="2800" b="1" dirty="0">
              <a:solidFill>
                <a:schemeClr val="bg1">
                  <a:lumMod val="95000"/>
                  <a:lumOff val="5000"/>
                </a:schemeClr>
              </a:solidFill>
            </a:endParaRPr>
          </a:p>
        </p:txBody>
      </p:sp>
    </p:spTree>
    <p:extLst>
      <p:ext uri="{BB962C8B-B14F-4D97-AF65-F5344CB8AC3E}">
        <p14:creationId xmlns:p14="http://schemas.microsoft.com/office/powerpoint/2010/main" val="4111178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06D34C-AEFE-4D51-8DE1-AF5E922D8D42}"/>
              </a:ext>
            </a:extLst>
          </p:cNvPr>
          <p:cNvSpPr txBox="1"/>
          <p:nvPr/>
        </p:nvSpPr>
        <p:spPr>
          <a:xfrm>
            <a:off x="2677885" y="2071396"/>
            <a:ext cx="8798767" cy="1446550"/>
          </a:xfrm>
          <a:prstGeom prst="rect">
            <a:avLst/>
          </a:prstGeom>
          <a:noFill/>
        </p:spPr>
        <p:txBody>
          <a:bodyPr wrap="square" rtlCol="0">
            <a:spAutoFit/>
          </a:bodyPr>
          <a:lstStyle/>
          <a:p>
            <a:r>
              <a:rPr lang="en-US" sz="8800" b="1" dirty="0">
                <a:solidFill>
                  <a:schemeClr val="bg1"/>
                </a:solidFill>
              </a:rPr>
              <a:t>Admin Interface</a:t>
            </a:r>
            <a:endParaRPr lang="en-IN" sz="8800" b="1" dirty="0">
              <a:solidFill>
                <a:schemeClr val="bg1"/>
              </a:solidFill>
            </a:endParaRPr>
          </a:p>
        </p:txBody>
      </p:sp>
    </p:spTree>
    <p:extLst>
      <p:ext uri="{BB962C8B-B14F-4D97-AF65-F5344CB8AC3E}">
        <p14:creationId xmlns:p14="http://schemas.microsoft.com/office/powerpoint/2010/main" val="2804158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5F54-AD99-4FD0-B0F2-5B36EC557CC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7267D22-14B3-4BD7-A600-63CA7D6A4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902" y="401216"/>
            <a:ext cx="11513976" cy="6167535"/>
          </a:xfrm>
        </p:spPr>
      </p:pic>
    </p:spTree>
    <p:extLst>
      <p:ext uri="{BB962C8B-B14F-4D97-AF65-F5344CB8AC3E}">
        <p14:creationId xmlns:p14="http://schemas.microsoft.com/office/powerpoint/2010/main" val="1765176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5EEB-1DA2-4B36-8B74-C9B7D1F98A8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E0439AD-79F7-4903-B4E5-382DC3DFD9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249" y="186612"/>
            <a:ext cx="11747242" cy="6456784"/>
          </a:xfrm>
        </p:spPr>
      </p:pic>
    </p:spTree>
    <p:extLst>
      <p:ext uri="{BB962C8B-B14F-4D97-AF65-F5344CB8AC3E}">
        <p14:creationId xmlns:p14="http://schemas.microsoft.com/office/powerpoint/2010/main" val="3357660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4F3D-7DB5-4DB9-9B06-A574A488E11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CF4455E-E3F7-44D9-9A61-53D549F50D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588" y="242596"/>
            <a:ext cx="11588620" cy="6354147"/>
          </a:xfrm>
        </p:spPr>
      </p:pic>
    </p:spTree>
    <p:extLst>
      <p:ext uri="{BB962C8B-B14F-4D97-AF65-F5344CB8AC3E}">
        <p14:creationId xmlns:p14="http://schemas.microsoft.com/office/powerpoint/2010/main" val="3656480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978C-E5D9-449E-AA34-E58670566193}"/>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19B2E98D-8D88-4D6F-9D5B-98DED4EFF4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918" y="242596"/>
            <a:ext cx="11663266" cy="6363477"/>
          </a:xfrm>
        </p:spPr>
      </p:pic>
    </p:spTree>
    <p:extLst>
      <p:ext uri="{BB962C8B-B14F-4D97-AF65-F5344CB8AC3E}">
        <p14:creationId xmlns:p14="http://schemas.microsoft.com/office/powerpoint/2010/main" val="410056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F66E-3BE8-4C10-B577-1D5AB801C18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72F0F7-34EB-4F58-8B7C-594769CA97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546" y="326571"/>
            <a:ext cx="11346025" cy="6251512"/>
          </a:xfrm>
        </p:spPr>
      </p:pic>
    </p:spTree>
    <p:extLst>
      <p:ext uri="{BB962C8B-B14F-4D97-AF65-F5344CB8AC3E}">
        <p14:creationId xmlns:p14="http://schemas.microsoft.com/office/powerpoint/2010/main" val="377856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4C16-3436-4ECB-A081-72B8A2994C7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AC3E0DD-B6AE-4502-9EE2-AECCF8E948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918" y="270588"/>
            <a:ext cx="11607282" cy="6391469"/>
          </a:xfrm>
        </p:spPr>
      </p:pic>
    </p:spTree>
    <p:extLst>
      <p:ext uri="{BB962C8B-B14F-4D97-AF65-F5344CB8AC3E}">
        <p14:creationId xmlns:p14="http://schemas.microsoft.com/office/powerpoint/2010/main" val="2550554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D175-7DCB-47B9-AD41-8FCF7151BBC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56C39D0-C4AC-4C7F-9932-0402817990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563" y="233264"/>
            <a:ext cx="11467324" cy="6344817"/>
          </a:xfrm>
        </p:spPr>
      </p:pic>
    </p:spTree>
    <p:extLst>
      <p:ext uri="{BB962C8B-B14F-4D97-AF65-F5344CB8AC3E}">
        <p14:creationId xmlns:p14="http://schemas.microsoft.com/office/powerpoint/2010/main" val="3288410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AE46-07C7-44CD-AF21-127EC4AE419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EB8E644-6130-4A73-B0B0-53CD09E3AC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64" y="363894"/>
            <a:ext cx="11672597" cy="6242179"/>
          </a:xfrm>
        </p:spPr>
      </p:pic>
    </p:spTree>
    <p:extLst>
      <p:ext uri="{BB962C8B-B14F-4D97-AF65-F5344CB8AC3E}">
        <p14:creationId xmlns:p14="http://schemas.microsoft.com/office/powerpoint/2010/main" val="3241379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96638-73C8-435F-86C5-B1CC517FBB0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173F4BC-DAF6-432C-ADAD-CCB3CADA62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65" y="195942"/>
            <a:ext cx="11597952" cy="6466115"/>
          </a:xfrm>
        </p:spPr>
      </p:pic>
    </p:spTree>
    <p:extLst>
      <p:ext uri="{BB962C8B-B14F-4D97-AF65-F5344CB8AC3E}">
        <p14:creationId xmlns:p14="http://schemas.microsoft.com/office/powerpoint/2010/main" val="3303433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58C462-6537-4B7F-A7F0-CB683B1397A8}"/>
              </a:ext>
            </a:extLst>
          </p:cNvPr>
          <p:cNvSpPr txBox="1"/>
          <p:nvPr/>
        </p:nvSpPr>
        <p:spPr>
          <a:xfrm>
            <a:off x="1945689" y="1624614"/>
            <a:ext cx="8300621" cy="1015663"/>
          </a:xfrm>
          <a:prstGeom prst="rect">
            <a:avLst/>
          </a:prstGeom>
          <a:noFill/>
        </p:spPr>
        <p:txBody>
          <a:bodyPr wrap="square" rtlCol="0">
            <a:spAutoFit/>
          </a:bodyPr>
          <a:lstStyle/>
          <a:p>
            <a:r>
              <a:rPr lang="en-US" sz="6000" b="1" dirty="0">
                <a:solidFill>
                  <a:schemeClr val="bg1"/>
                </a:solidFill>
              </a:rPr>
              <a:t>    </a:t>
            </a:r>
            <a:endParaRPr lang="en-IN" sz="6000" b="1" dirty="0">
              <a:solidFill>
                <a:schemeClr val="bg1"/>
              </a:solidFill>
            </a:endParaRPr>
          </a:p>
        </p:txBody>
      </p:sp>
      <p:sp>
        <p:nvSpPr>
          <p:cNvPr id="2" name="TextBox 1">
            <a:extLst>
              <a:ext uri="{FF2B5EF4-FFF2-40B4-BE49-F238E27FC236}">
                <a16:creationId xmlns:a16="http://schemas.microsoft.com/office/drawing/2014/main" id="{0259A960-28D0-45B6-A0EB-0DA7EA229449}"/>
              </a:ext>
            </a:extLst>
          </p:cNvPr>
          <p:cNvSpPr txBox="1"/>
          <p:nvPr/>
        </p:nvSpPr>
        <p:spPr>
          <a:xfrm>
            <a:off x="2396971" y="399495"/>
            <a:ext cx="9641149" cy="6247864"/>
          </a:xfrm>
          <a:prstGeom prst="rect">
            <a:avLst/>
          </a:prstGeom>
          <a:noFill/>
        </p:spPr>
        <p:txBody>
          <a:bodyPr wrap="square" rtlCol="0">
            <a:spAutoFit/>
          </a:bodyPr>
          <a:lstStyle/>
          <a:p>
            <a:r>
              <a:rPr lang="en-US" sz="4800" dirty="0"/>
              <a:t>       </a:t>
            </a:r>
            <a:r>
              <a:rPr lang="en-US" sz="4800" b="1" dirty="0">
                <a:solidFill>
                  <a:schemeClr val="bg1">
                    <a:lumMod val="95000"/>
                    <a:lumOff val="5000"/>
                  </a:schemeClr>
                </a:solidFill>
              </a:rPr>
              <a:t>PROPOSED SYSTEM</a:t>
            </a:r>
          </a:p>
          <a:p>
            <a:endParaRPr lang="en-US" dirty="0"/>
          </a:p>
          <a:p>
            <a:pPr marL="285750" indent="-285750">
              <a:buFont typeface="Arial" panose="020B0604020202020204" pitchFamily="34" charset="0"/>
              <a:buChar char="•"/>
            </a:pPr>
            <a:r>
              <a:rPr lang="en-US" sz="2800" b="1" dirty="0"/>
              <a:t>Customer can book the service date.</a:t>
            </a:r>
            <a:endParaRPr lang="en-IN" sz="2800" b="1" dirty="0"/>
          </a:p>
          <a:p>
            <a:pPr marL="285750" indent="-285750">
              <a:buFont typeface="Arial" panose="020B0604020202020204" pitchFamily="34" charset="0"/>
              <a:buChar char="•"/>
            </a:pPr>
            <a:endParaRPr lang="en-IN" sz="2800" b="1" dirty="0"/>
          </a:p>
          <a:p>
            <a:pPr marL="285750" indent="-285750">
              <a:buFont typeface="Arial" panose="020B0604020202020204" pitchFamily="34" charset="0"/>
              <a:buChar char="•"/>
            </a:pPr>
            <a:r>
              <a:rPr lang="en-IN" sz="2800" b="1" dirty="0"/>
              <a:t>Customer can register complaints through website.</a:t>
            </a:r>
          </a:p>
          <a:p>
            <a:pPr marL="285750" indent="-285750">
              <a:buFont typeface="Arial" panose="020B0604020202020204" pitchFamily="34" charset="0"/>
              <a:buChar char="•"/>
            </a:pPr>
            <a:endParaRPr lang="en-IN" sz="2800" b="1" dirty="0"/>
          </a:p>
          <a:p>
            <a:pPr marL="285750" indent="-285750">
              <a:buFont typeface="Arial" panose="020B0604020202020204" pitchFamily="34" charset="0"/>
              <a:buChar char="•"/>
            </a:pPr>
            <a:r>
              <a:rPr lang="en-IN" sz="2800" b="1" dirty="0"/>
              <a:t>Can view the current status of complaint.</a:t>
            </a:r>
          </a:p>
          <a:p>
            <a:pPr marL="285750" indent="-285750">
              <a:buFont typeface="Arial" panose="020B0604020202020204" pitchFamily="34" charset="0"/>
              <a:buChar char="•"/>
            </a:pPr>
            <a:endParaRPr lang="en-IN" sz="2800" b="1" dirty="0"/>
          </a:p>
          <a:p>
            <a:pPr marL="285750" indent="-285750">
              <a:buFont typeface="Arial" panose="020B0604020202020204" pitchFamily="34" charset="0"/>
              <a:buChar char="•"/>
            </a:pPr>
            <a:r>
              <a:rPr lang="en-IN" sz="2800" b="1" dirty="0"/>
              <a:t>Can view the service details from the time of purchasing to the last service date .</a:t>
            </a:r>
          </a:p>
          <a:p>
            <a:pPr marL="285750" indent="-285750">
              <a:buFont typeface="Arial" panose="020B0604020202020204" pitchFamily="34" charset="0"/>
              <a:buChar char="•"/>
            </a:pPr>
            <a:endParaRPr lang="en-IN" sz="2800" b="1" dirty="0"/>
          </a:p>
          <a:p>
            <a:pPr marL="285750" indent="-285750">
              <a:buFont typeface="Arial" panose="020B0604020202020204" pitchFamily="34" charset="0"/>
              <a:buChar char="•"/>
            </a:pPr>
            <a:r>
              <a:rPr lang="en-IN" sz="2800" b="1" dirty="0"/>
              <a:t>Faster response to customer complaints</a:t>
            </a:r>
          </a:p>
          <a:p>
            <a:endParaRPr lang="en-US"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60643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8E5A-74CE-4943-A647-F5769D5D222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1C8BDAE-CE31-470B-AF4B-C338C4C4A0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894" y="167950"/>
            <a:ext cx="11523306" cy="6363479"/>
          </a:xfrm>
        </p:spPr>
      </p:pic>
    </p:spTree>
    <p:extLst>
      <p:ext uri="{BB962C8B-B14F-4D97-AF65-F5344CB8AC3E}">
        <p14:creationId xmlns:p14="http://schemas.microsoft.com/office/powerpoint/2010/main" val="3114185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9D1A72-6CEB-4091-8F4D-2E04AA0B8D4A}"/>
              </a:ext>
            </a:extLst>
          </p:cNvPr>
          <p:cNvSpPr txBox="1"/>
          <p:nvPr/>
        </p:nvSpPr>
        <p:spPr>
          <a:xfrm>
            <a:off x="1520890" y="2407298"/>
            <a:ext cx="9358604" cy="2554545"/>
          </a:xfrm>
          <a:prstGeom prst="rect">
            <a:avLst/>
          </a:prstGeom>
          <a:noFill/>
        </p:spPr>
        <p:txBody>
          <a:bodyPr wrap="square" rtlCol="0">
            <a:spAutoFit/>
          </a:bodyPr>
          <a:lstStyle/>
          <a:p>
            <a:r>
              <a:rPr lang="en-US" sz="8000" b="1" dirty="0">
                <a:solidFill>
                  <a:schemeClr val="bg1"/>
                </a:solidFill>
              </a:rPr>
              <a:t>Service Engineer    Interface</a:t>
            </a:r>
            <a:endParaRPr lang="en-IN" sz="8000" b="1" dirty="0">
              <a:solidFill>
                <a:schemeClr val="bg1"/>
              </a:solidFill>
            </a:endParaRPr>
          </a:p>
        </p:txBody>
      </p:sp>
    </p:spTree>
    <p:extLst>
      <p:ext uri="{BB962C8B-B14F-4D97-AF65-F5344CB8AC3E}">
        <p14:creationId xmlns:p14="http://schemas.microsoft.com/office/powerpoint/2010/main" val="2830010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F117-B109-479C-8FC0-3DA23371C77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459603-CC5F-49D6-9C38-F514CF70C9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926" y="223934"/>
            <a:ext cx="11560629" cy="6223519"/>
          </a:xfrm>
        </p:spPr>
      </p:pic>
    </p:spTree>
    <p:extLst>
      <p:ext uri="{BB962C8B-B14F-4D97-AF65-F5344CB8AC3E}">
        <p14:creationId xmlns:p14="http://schemas.microsoft.com/office/powerpoint/2010/main" val="2318057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0FF3-7914-4FCF-9475-843B2579E8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DC2F20-56FB-45C5-8AFB-E986910B119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2788E72-1A6B-490E-9407-C85E8A1CE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9" y="354562"/>
            <a:ext cx="11560630" cy="6176867"/>
          </a:xfrm>
          <a:prstGeom prst="rect">
            <a:avLst/>
          </a:prstGeom>
        </p:spPr>
      </p:pic>
    </p:spTree>
    <p:extLst>
      <p:ext uri="{BB962C8B-B14F-4D97-AF65-F5344CB8AC3E}">
        <p14:creationId xmlns:p14="http://schemas.microsoft.com/office/powerpoint/2010/main" val="2558216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C2DF-0796-4A97-9493-7A51BC8AF1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7D7AB4-04FD-4CBF-A1EE-793D70D00C1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47E15C8-49D4-4561-83F7-A68E55874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96" y="261256"/>
            <a:ext cx="11644604" cy="6335487"/>
          </a:xfrm>
          <a:prstGeom prst="rect">
            <a:avLst/>
          </a:prstGeom>
        </p:spPr>
      </p:pic>
    </p:spTree>
    <p:extLst>
      <p:ext uri="{BB962C8B-B14F-4D97-AF65-F5344CB8AC3E}">
        <p14:creationId xmlns:p14="http://schemas.microsoft.com/office/powerpoint/2010/main" val="339173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C514-774C-4761-A40A-0FA82FC0368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3DA8C0B-2C84-4804-8A00-C9C1FCA584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225" y="2249488"/>
            <a:ext cx="6296376" cy="3541712"/>
          </a:xfrm>
        </p:spPr>
      </p:pic>
      <p:pic>
        <p:nvPicPr>
          <p:cNvPr id="7" name="Picture 6">
            <a:extLst>
              <a:ext uri="{FF2B5EF4-FFF2-40B4-BE49-F238E27FC236}">
                <a16:creationId xmlns:a16="http://schemas.microsoft.com/office/drawing/2014/main" id="{4B705E64-C566-4B24-91AC-CB4711F31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02" y="261257"/>
            <a:ext cx="11476653" cy="6270172"/>
          </a:xfrm>
          <a:prstGeom prst="rect">
            <a:avLst/>
          </a:prstGeom>
        </p:spPr>
      </p:pic>
    </p:spTree>
    <p:extLst>
      <p:ext uri="{BB962C8B-B14F-4D97-AF65-F5344CB8AC3E}">
        <p14:creationId xmlns:p14="http://schemas.microsoft.com/office/powerpoint/2010/main" val="2931617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6500-E591-4DBB-BAEF-5A4080451AA8}"/>
              </a:ext>
            </a:extLst>
          </p:cNvPr>
          <p:cNvSpPr>
            <a:spLocks noGrp="1"/>
          </p:cNvSpPr>
          <p:nvPr>
            <p:ph type="title"/>
          </p:nvPr>
        </p:nvSpPr>
        <p:spPr/>
        <p:txBody>
          <a:bodyPr/>
          <a:lstStyle/>
          <a:p>
            <a:endParaRPr lang="en-IN" dirty="0"/>
          </a:p>
        </p:txBody>
      </p:sp>
      <p:pic>
        <p:nvPicPr>
          <p:cNvPr id="7" name="Picture 6">
            <a:extLst>
              <a:ext uri="{FF2B5EF4-FFF2-40B4-BE49-F238E27FC236}">
                <a16:creationId xmlns:a16="http://schemas.microsoft.com/office/drawing/2014/main" id="{5C4A3E19-C399-41BE-A983-B3D13151F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8" y="326570"/>
            <a:ext cx="11523307" cy="6204859"/>
          </a:xfrm>
          <a:prstGeom prst="rect">
            <a:avLst/>
          </a:prstGeom>
        </p:spPr>
      </p:pic>
    </p:spTree>
    <p:extLst>
      <p:ext uri="{BB962C8B-B14F-4D97-AF65-F5344CB8AC3E}">
        <p14:creationId xmlns:p14="http://schemas.microsoft.com/office/powerpoint/2010/main" val="2046907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FE12-50C0-4C95-9E98-A9B83AB6FC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999A5B-810F-42AB-A680-F42479B58F7B}"/>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B93DF4A5-E8F5-426A-B223-37D8078E4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03" y="618517"/>
            <a:ext cx="11252718" cy="5931573"/>
          </a:xfrm>
          <a:prstGeom prst="rect">
            <a:avLst/>
          </a:prstGeom>
        </p:spPr>
      </p:pic>
    </p:spTree>
    <p:extLst>
      <p:ext uri="{BB962C8B-B14F-4D97-AF65-F5344CB8AC3E}">
        <p14:creationId xmlns:p14="http://schemas.microsoft.com/office/powerpoint/2010/main" val="3204568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7A5088-E33D-4F8A-8D39-4AC6FC9B1B0F}"/>
              </a:ext>
            </a:extLst>
          </p:cNvPr>
          <p:cNvSpPr txBox="1"/>
          <p:nvPr/>
        </p:nvSpPr>
        <p:spPr>
          <a:xfrm>
            <a:off x="1464906" y="541176"/>
            <a:ext cx="8640147" cy="1200329"/>
          </a:xfrm>
          <a:prstGeom prst="rect">
            <a:avLst/>
          </a:prstGeom>
          <a:noFill/>
        </p:spPr>
        <p:txBody>
          <a:bodyPr wrap="square" rtlCol="0">
            <a:spAutoFit/>
          </a:bodyPr>
          <a:lstStyle/>
          <a:p>
            <a:r>
              <a:rPr lang="en-US" sz="7200" dirty="0"/>
              <a:t>     </a:t>
            </a:r>
            <a:r>
              <a:rPr lang="en-US" sz="6000" b="1" dirty="0">
                <a:solidFill>
                  <a:schemeClr val="bg1"/>
                </a:solidFill>
              </a:rPr>
              <a:t>CONCLUSION</a:t>
            </a:r>
            <a:endParaRPr lang="en-IN" sz="6000" b="1" dirty="0">
              <a:solidFill>
                <a:schemeClr val="bg1"/>
              </a:solidFill>
            </a:endParaRPr>
          </a:p>
        </p:txBody>
      </p:sp>
      <p:sp>
        <p:nvSpPr>
          <p:cNvPr id="5" name="TextBox 4">
            <a:extLst>
              <a:ext uri="{FF2B5EF4-FFF2-40B4-BE49-F238E27FC236}">
                <a16:creationId xmlns:a16="http://schemas.microsoft.com/office/drawing/2014/main" id="{6C2E07AC-7D94-47FE-9462-5BB9328E91F7}"/>
              </a:ext>
            </a:extLst>
          </p:cNvPr>
          <p:cNvSpPr txBox="1"/>
          <p:nvPr/>
        </p:nvSpPr>
        <p:spPr>
          <a:xfrm>
            <a:off x="886408" y="2071396"/>
            <a:ext cx="9946433" cy="3785652"/>
          </a:xfrm>
          <a:prstGeom prst="rect">
            <a:avLst/>
          </a:prstGeom>
          <a:noFill/>
        </p:spPr>
        <p:txBody>
          <a:bodyPr wrap="square" rtlCol="0">
            <a:spAutoFit/>
          </a:bodyPr>
          <a:lstStyle/>
          <a:p>
            <a:r>
              <a:rPr lang="en-US" sz="4000" b="1" dirty="0"/>
              <a:t>This is  small scale project for online car showroom service .The basic idea is aimed to serve the interest of customers. In this website user can book their service date and post complaints. User can also view the status of their complaints and the past service details</a:t>
            </a:r>
            <a:endParaRPr lang="en-IN" sz="4000" b="1" dirty="0"/>
          </a:p>
        </p:txBody>
      </p:sp>
    </p:spTree>
    <p:extLst>
      <p:ext uri="{BB962C8B-B14F-4D97-AF65-F5344CB8AC3E}">
        <p14:creationId xmlns:p14="http://schemas.microsoft.com/office/powerpoint/2010/main" val="3157307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A4F486-E63C-4DFA-873C-2058509CB6E3}"/>
              </a:ext>
            </a:extLst>
          </p:cNvPr>
          <p:cNvSpPr txBox="1"/>
          <p:nvPr/>
        </p:nvSpPr>
        <p:spPr>
          <a:xfrm>
            <a:off x="2258008" y="597159"/>
            <a:ext cx="9032032" cy="1200329"/>
          </a:xfrm>
          <a:prstGeom prst="rect">
            <a:avLst/>
          </a:prstGeom>
          <a:noFill/>
        </p:spPr>
        <p:txBody>
          <a:bodyPr wrap="square" rtlCol="0">
            <a:spAutoFit/>
          </a:bodyPr>
          <a:lstStyle/>
          <a:p>
            <a:r>
              <a:rPr lang="en-US" sz="7200" b="1" dirty="0">
                <a:solidFill>
                  <a:schemeClr val="bg1"/>
                </a:solidFill>
              </a:rPr>
              <a:t>Technologies Used</a:t>
            </a:r>
            <a:endParaRPr lang="en-IN" sz="7200" b="1" dirty="0">
              <a:solidFill>
                <a:schemeClr val="bg1"/>
              </a:solidFill>
            </a:endParaRPr>
          </a:p>
        </p:txBody>
      </p:sp>
      <p:sp>
        <p:nvSpPr>
          <p:cNvPr id="5" name="TextBox 4">
            <a:extLst>
              <a:ext uri="{FF2B5EF4-FFF2-40B4-BE49-F238E27FC236}">
                <a16:creationId xmlns:a16="http://schemas.microsoft.com/office/drawing/2014/main" id="{98ED0752-F7AE-4743-BF3A-A567B3EC3EFA}"/>
              </a:ext>
            </a:extLst>
          </p:cNvPr>
          <p:cNvSpPr txBox="1"/>
          <p:nvPr/>
        </p:nvSpPr>
        <p:spPr>
          <a:xfrm>
            <a:off x="1604864" y="2509935"/>
            <a:ext cx="8612156" cy="4154984"/>
          </a:xfrm>
          <a:prstGeom prst="rect">
            <a:avLst/>
          </a:prstGeom>
          <a:noFill/>
        </p:spPr>
        <p:txBody>
          <a:bodyPr wrap="square" rtlCol="0">
            <a:spAutoFit/>
          </a:bodyPr>
          <a:lstStyle/>
          <a:p>
            <a:pPr marL="285750" indent="-285750">
              <a:buFont typeface="Wingdings" panose="05000000000000000000" pitchFamily="2" charset="2"/>
              <a:buChar char="Ø"/>
            </a:pPr>
            <a:r>
              <a:rPr lang="en-US" sz="3200" b="1" dirty="0"/>
              <a:t>JS(Java Script)</a:t>
            </a:r>
          </a:p>
          <a:p>
            <a:pPr marL="285750" indent="-285750">
              <a:buFont typeface="Wingdings" panose="05000000000000000000" pitchFamily="2" charset="2"/>
              <a:buChar char="Ø"/>
            </a:pPr>
            <a:endParaRPr lang="en-US" sz="3200" b="1" dirty="0"/>
          </a:p>
          <a:p>
            <a:pPr marL="285750" indent="-285750">
              <a:buFont typeface="Wingdings" panose="05000000000000000000" pitchFamily="2" charset="2"/>
              <a:buChar char="Ø"/>
            </a:pPr>
            <a:r>
              <a:rPr lang="en-US" sz="3200" b="1" dirty="0"/>
              <a:t>HTML(Hyper Text Markup Language)</a:t>
            </a:r>
          </a:p>
          <a:p>
            <a:endParaRPr lang="en-US" sz="3200" b="1" dirty="0"/>
          </a:p>
          <a:p>
            <a:pPr marL="285750" indent="-285750">
              <a:buFont typeface="Wingdings" panose="05000000000000000000" pitchFamily="2" charset="2"/>
              <a:buChar char="Ø"/>
            </a:pPr>
            <a:r>
              <a:rPr lang="en-US" sz="3200" b="1" dirty="0"/>
              <a:t>CSS(Cascading Style Sheet)</a:t>
            </a:r>
          </a:p>
          <a:p>
            <a:endParaRPr lang="en-US" sz="3200" b="1" dirty="0"/>
          </a:p>
          <a:p>
            <a:pPr marL="285750" indent="-285750">
              <a:buFont typeface="Wingdings" panose="05000000000000000000" pitchFamily="2" charset="2"/>
              <a:buChar char="Ø"/>
            </a:pPr>
            <a:r>
              <a:rPr lang="en-US" sz="3200" b="1" dirty="0"/>
              <a:t>PHP</a:t>
            </a:r>
          </a:p>
          <a:p>
            <a:pPr marL="285750" indent="-285750">
              <a:buFont typeface="Wingdings" panose="05000000000000000000" pitchFamily="2" charset="2"/>
              <a:buChar char="Ø"/>
            </a:pPr>
            <a:endParaRPr lang="en-IN" sz="4000" b="1" dirty="0"/>
          </a:p>
        </p:txBody>
      </p:sp>
    </p:spTree>
    <p:extLst>
      <p:ext uri="{BB962C8B-B14F-4D97-AF65-F5344CB8AC3E}">
        <p14:creationId xmlns:p14="http://schemas.microsoft.com/office/powerpoint/2010/main" val="140536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0229B13-8F75-45C2-BAC2-7EDBD1072C02}"/>
              </a:ext>
            </a:extLst>
          </p:cNvPr>
          <p:cNvSpPr/>
          <p:nvPr/>
        </p:nvSpPr>
        <p:spPr>
          <a:xfrm>
            <a:off x="1662519" y="2258173"/>
            <a:ext cx="851647" cy="8172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B09BE621-C459-4A66-810E-436BDCAE3DE5}"/>
              </a:ext>
            </a:extLst>
          </p:cNvPr>
          <p:cNvCxnSpPr/>
          <p:nvPr/>
        </p:nvCxnSpPr>
        <p:spPr>
          <a:xfrm>
            <a:off x="2094939" y="3025028"/>
            <a:ext cx="1" cy="1098176"/>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3EFC1E8F-DC4D-44A3-92B2-E2BA1795867A}"/>
              </a:ext>
            </a:extLst>
          </p:cNvPr>
          <p:cNvCxnSpPr>
            <a:cxnSpLocks/>
          </p:cNvCxnSpPr>
          <p:nvPr/>
        </p:nvCxnSpPr>
        <p:spPr>
          <a:xfrm>
            <a:off x="2136962" y="3324786"/>
            <a:ext cx="414618" cy="358588"/>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5" name="Straight Arrow Connector 4">
            <a:extLst>
              <a:ext uri="{FF2B5EF4-FFF2-40B4-BE49-F238E27FC236}">
                <a16:creationId xmlns:a16="http://schemas.microsoft.com/office/drawing/2014/main" id="{4E720ED8-D5AB-4359-8E56-17A78759DF4B}"/>
              </a:ext>
            </a:extLst>
          </p:cNvPr>
          <p:cNvCxnSpPr>
            <a:cxnSpLocks/>
          </p:cNvCxnSpPr>
          <p:nvPr/>
        </p:nvCxnSpPr>
        <p:spPr>
          <a:xfrm flipV="1">
            <a:off x="1708336" y="3344398"/>
            <a:ext cx="347383" cy="313765"/>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6D35C665-FC26-4907-BA26-6BF7BCE06E24}"/>
              </a:ext>
            </a:extLst>
          </p:cNvPr>
          <p:cNvCxnSpPr/>
          <p:nvPr/>
        </p:nvCxnSpPr>
        <p:spPr>
          <a:xfrm flipV="1">
            <a:off x="1683122" y="4092389"/>
            <a:ext cx="392207" cy="504265"/>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A39F4B43-172A-4793-8492-3649BD9C1C1D}"/>
              </a:ext>
            </a:extLst>
          </p:cNvPr>
          <p:cNvCxnSpPr/>
          <p:nvPr/>
        </p:nvCxnSpPr>
        <p:spPr>
          <a:xfrm>
            <a:off x="2083733" y="4089588"/>
            <a:ext cx="291354" cy="515470"/>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8" name="Oval 7">
            <a:extLst>
              <a:ext uri="{FF2B5EF4-FFF2-40B4-BE49-F238E27FC236}">
                <a16:creationId xmlns:a16="http://schemas.microsoft.com/office/drawing/2014/main" id="{62430AE2-67A3-4755-965F-438E66D90A96}"/>
              </a:ext>
            </a:extLst>
          </p:cNvPr>
          <p:cNvSpPr/>
          <p:nvPr/>
        </p:nvSpPr>
        <p:spPr>
          <a:xfrm>
            <a:off x="5356974" y="601718"/>
            <a:ext cx="2293281" cy="6854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Login</a:t>
            </a:r>
          </a:p>
        </p:txBody>
      </p:sp>
      <p:sp>
        <p:nvSpPr>
          <p:cNvPr id="9" name="Oval 8">
            <a:extLst>
              <a:ext uri="{FF2B5EF4-FFF2-40B4-BE49-F238E27FC236}">
                <a16:creationId xmlns:a16="http://schemas.microsoft.com/office/drawing/2014/main" id="{07D3CFBA-009A-4888-B9EE-726DEA26B6B8}"/>
              </a:ext>
            </a:extLst>
          </p:cNvPr>
          <p:cNvSpPr/>
          <p:nvPr/>
        </p:nvSpPr>
        <p:spPr>
          <a:xfrm>
            <a:off x="5554756" y="5980578"/>
            <a:ext cx="2293280" cy="7507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Change Password</a:t>
            </a:r>
          </a:p>
        </p:txBody>
      </p:sp>
      <p:sp>
        <p:nvSpPr>
          <p:cNvPr id="10" name="Oval 9">
            <a:extLst>
              <a:ext uri="{FF2B5EF4-FFF2-40B4-BE49-F238E27FC236}">
                <a16:creationId xmlns:a16="http://schemas.microsoft.com/office/drawing/2014/main" id="{64130196-82F3-47D9-8AC2-46109E569641}"/>
              </a:ext>
            </a:extLst>
          </p:cNvPr>
          <p:cNvSpPr/>
          <p:nvPr/>
        </p:nvSpPr>
        <p:spPr>
          <a:xfrm>
            <a:off x="5356975" y="1393603"/>
            <a:ext cx="2293280" cy="7507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Product Entry</a:t>
            </a:r>
          </a:p>
        </p:txBody>
      </p:sp>
      <p:sp>
        <p:nvSpPr>
          <p:cNvPr id="11" name="Oval 10">
            <a:extLst>
              <a:ext uri="{FF2B5EF4-FFF2-40B4-BE49-F238E27FC236}">
                <a16:creationId xmlns:a16="http://schemas.microsoft.com/office/drawing/2014/main" id="{5099DC7B-6648-4E71-B90B-A0C7B057FA76}"/>
              </a:ext>
            </a:extLst>
          </p:cNvPr>
          <p:cNvSpPr/>
          <p:nvPr/>
        </p:nvSpPr>
        <p:spPr>
          <a:xfrm>
            <a:off x="5356974" y="2322978"/>
            <a:ext cx="2293279" cy="7507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Product View and Edit</a:t>
            </a:r>
          </a:p>
        </p:txBody>
      </p:sp>
      <p:sp>
        <p:nvSpPr>
          <p:cNvPr id="12" name="Oval 11">
            <a:extLst>
              <a:ext uri="{FF2B5EF4-FFF2-40B4-BE49-F238E27FC236}">
                <a16:creationId xmlns:a16="http://schemas.microsoft.com/office/drawing/2014/main" id="{667DC8B6-9C92-4618-93A1-C25A4804A07C}"/>
              </a:ext>
            </a:extLst>
          </p:cNvPr>
          <p:cNvSpPr/>
          <p:nvPr/>
        </p:nvSpPr>
        <p:spPr>
          <a:xfrm>
            <a:off x="5356975" y="3305173"/>
            <a:ext cx="2293280" cy="7507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SE and User Registration</a:t>
            </a:r>
          </a:p>
        </p:txBody>
      </p:sp>
      <p:sp>
        <p:nvSpPr>
          <p:cNvPr id="13" name="Oval 12">
            <a:extLst>
              <a:ext uri="{FF2B5EF4-FFF2-40B4-BE49-F238E27FC236}">
                <a16:creationId xmlns:a16="http://schemas.microsoft.com/office/drawing/2014/main" id="{99EB23D4-79EA-42BA-8E44-B06FC544F458}"/>
              </a:ext>
            </a:extLst>
          </p:cNvPr>
          <p:cNvSpPr/>
          <p:nvPr/>
        </p:nvSpPr>
        <p:spPr>
          <a:xfrm>
            <a:off x="5356974" y="4186285"/>
            <a:ext cx="2387403" cy="7507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Assign Job to SE</a:t>
            </a:r>
          </a:p>
        </p:txBody>
      </p:sp>
      <p:sp>
        <p:nvSpPr>
          <p:cNvPr id="14" name="Oval 13">
            <a:extLst>
              <a:ext uri="{FF2B5EF4-FFF2-40B4-BE49-F238E27FC236}">
                <a16:creationId xmlns:a16="http://schemas.microsoft.com/office/drawing/2014/main" id="{E98BCF3F-293D-4A13-8B1E-327989E24020}"/>
              </a:ext>
            </a:extLst>
          </p:cNvPr>
          <p:cNvSpPr/>
          <p:nvPr/>
        </p:nvSpPr>
        <p:spPr>
          <a:xfrm>
            <a:off x="5451099" y="5104558"/>
            <a:ext cx="2293279" cy="7507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Complaint View</a:t>
            </a:r>
          </a:p>
        </p:txBody>
      </p:sp>
      <p:cxnSp>
        <p:nvCxnSpPr>
          <p:cNvPr id="16" name="Straight Arrow Connector 15">
            <a:extLst>
              <a:ext uri="{FF2B5EF4-FFF2-40B4-BE49-F238E27FC236}">
                <a16:creationId xmlns:a16="http://schemas.microsoft.com/office/drawing/2014/main" id="{2AC6651E-1058-4900-B483-8A4A22C27CEA}"/>
              </a:ext>
            </a:extLst>
          </p:cNvPr>
          <p:cNvCxnSpPr>
            <a:cxnSpLocks/>
            <a:endCxn id="9" idx="2"/>
          </p:cNvCxnSpPr>
          <p:nvPr/>
        </p:nvCxnSpPr>
        <p:spPr>
          <a:xfrm>
            <a:off x="2559985" y="3691778"/>
            <a:ext cx="2994771" cy="2664198"/>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09382A30-65F8-4A4B-9C0F-0EDF2E48C2FD}"/>
              </a:ext>
            </a:extLst>
          </p:cNvPr>
          <p:cNvCxnSpPr>
            <a:cxnSpLocks/>
          </p:cNvCxnSpPr>
          <p:nvPr/>
        </p:nvCxnSpPr>
        <p:spPr>
          <a:xfrm>
            <a:off x="2571190" y="3717824"/>
            <a:ext cx="2776256" cy="754066"/>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4CA05018-267A-4E15-A212-7B314B73AD00}"/>
              </a:ext>
            </a:extLst>
          </p:cNvPr>
          <p:cNvCxnSpPr>
            <a:cxnSpLocks/>
            <a:endCxn id="12" idx="2"/>
          </p:cNvCxnSpPr>
          <p:nvPr/>
        </p:nvCxnSpPr>
        <p:spPr>
          <a:xfrm flipV="1">
            <a:off x="2537574" y="3680571"/>
            <a:ext cx="2819401" cy="11208"/>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357A04BA-5049-4061-8864-94AD05FEA049}"/>
              </a:ext>
            </a:extLst>
          </p:cNvPr>
          <p:cNvCxnSpPr>
            <a:cxnSpLocks/>
            <a:endCxn id="11" idx="2"/>
          </p:cNvCxnSpPr>
          <p:nvPr/>
        </p:nvCxnSpPr>
        <p:spPr>
          <a:xfrm flipV="1">
            <a:off x="2548775" y="2698376"/>
            <a:ext cx="2808199" cy="1015812"/>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B5D94B82-DA92-418E-87B1-7C9AC4ED4D67}"/>
              </a:ext>
            </a:extLst>
          </p:cNvPr>
          <p:cNvCxnSpPr>
            <a:cxnSpLocks/>
          </p:cNvCxnSpPr>
          <p:nvPr/>
        </p:nvCxnSpPr>
        <p:spPr>
          <a:xfrm flipV="1">
            <a:off x="2573995" y="1764694"/>
            <a:ext cx="2831443" cy="1938289"/>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805FD799-322F-4214-8698-FC3134476462}"/>
              </a:ext>
            </a:extLst>
          </p:cNvPr>
          <p:cNvCxnSpPr>
            <a:cxnSpLocks/>
            <a:endCxn id="8" idx="2"/>
          </p:cNvCxnSpPr>
          <p:nvPr/>
        </p:nvCxnSpPr>
        <p:spPr>
          <a:xfrm flipV="1">
            <a:off x="2571190" y="944429"/>
            <a:ext cx="2785784" cy="2736144"/>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1563A7F7-D555-475E-8C7A-A831506D8406}"/>
              </a:ext>
            </a:extLst>
          </p:cNvPr>
          <p:cNvCxnSpPr>
            <a:cxnSpLocks/>
            <a:endCxn id="14" idx="2"/>
          </p:cNvCxnSpPr>
          <p:nvPr/>
        </p:nvCxnSpPr>
        <p:spPr>
          <a:xfrm>
            <a:off x="2559985" y="3717825"/>
            <a:ext cx="2891114" cy="1762131"/>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60FAB2B8-A51F-465A-9ABA-A4DE4A810ACE}"/>
              </a:ext>
            </a:extLst>
          </p:cNvPr>
          <p:cNvSpPr txBox="1"/>
          <p:nvPr/>
        </p:nvSpPr>
        <p:spPr>
          <a:xfrm>
            <a:off x="662267" y="47524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Times New Roman"/>
                <a:cs typeface="Times New Roman"/>
              </a:rPr>
              <a:t>Administrator</a:t>
            </a:r>
            <a:endParaRPr lang="en-US" dirty="0">
              <a:latin typeface="Times New Roman"/>
              <a:cs typeface="Times New Roman"/>
            </a:endParaRPr>
          </a:p>
        </p:txBody>
      </p:sp>
      <p:sp>
        <p:nvSpPr>
          <p:cNvPr id="15" name="TextBox 14">
            <a:extLst>
              <a:ext uri="{FF2B5EF4-FFF2-40B4-BE49-F238E27FC236}">
                <a16:creationId xmlns:a16="http://schemas.microsoft.com/office/drawing/2014/main" id="{C3BAAABF-E27D-4C36-A721-C99387C54CE6}"/>
              </a:ext>
            </a:extLst>
          </p:cNvPr>
          <p:cNvSpPr txBox="1"/>
          <p:nvPr/>
        </p:nvSpPr>
        <p:spPr>
          <a:xfrm>
            <a:off x="1260630" y="14828"/>
            <a:ext cx="5708342" cy="461665"/>
          </a:xfrm>
          <a:prstGeom prst="rect">
            <a:avLst/>
          </a:prstGeom>
          <a:noFill/>
        </p:spPr>
        <p:txBody>
          <a:bodyPr wrap="square" rtlCol="0">
            <a:spAutoFit/>
          </a:bodyPr>
          <a:lstStyle/>
          <a:p>
            <a:r>
              <a:rPr lang="en-US" sz="2400" b="1" dirty="0">
                <a:solidFill>
                  <a:schemeClr val="bg1"/>
                </a:solidFill>
              </a:rPr>
              <a:t>                                   USE CASE DIAGRAM  </a:t>
            </a:r>
            <a:endParaRPr lang="en-IN" sz="2400" b="1" dirty="0">
              <a:solidFill>
                <a:schemeClr val="bg1"/>
              </a:solidFill>
            </a:endParaRPr>
          </a:p>
        </p:txBody>
      </p:sp>
    </p:spTree>
    <p:extLst>
      <p:ext uri="{BB962C8B-B14F-4D97-AF65-F5344CB8AC3E}">
        <p14:creationId xmlns:p14="http://schemas.microsoft.com/office/powerpoint/2010/main" val="2897415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7318D9-2FB4-4539-9932-749CD9E30928}"/>
              </a:ext>
            </a:extLst>
          </p:cNvPr>
          <p:cNvSpPr txBox="1"/>
          <p:nvPr/>
        </p:nvSpPr>
        <p:spPr>
          <a:xfrm>
            <a:off x="2911876" y="781235"/>
            <a:ext cx="8202967" cy="4616648"/>
          </a:xfrm>
          <a:prstGeom prst="rect">
            <a:avLst/>
          </a:prstGeom>
          <a:noFill/>
        </p:spPr>
        <p:txBody>
          <a:bodyPr wrap="square" rtlCol="0">
            <a:spAutoFit/>
          </a:bodyPr>
          <a:lstStyle/>
          <a:p>
            <a:r>
              <a:rPr lang="en-US" sz="4400" b="1" dirty="0">
                <a:solidFill>
                  <a:schemeClr val="bg1"/>
                </a:solidFill>
              </a:rPr>
              <a:t>        BIBLIOGRAPHY</a:t>
            </a:r>
          </a:p>
          <a:p>
            <a:endParaRPr lang="en-US" dirty="0"/>
          </a:p>
          <a:p>
            <a:pPr marL="285750" indent="-285750">
              <a:buFont typeface="Arial" panose="020B0604020202020204" pitchFamily="34" charset="0"/>
              <a:buChar char="•"/>
            </a:pPr>
            <a:r>
              <a:rPr lang="en-US" sz="2800" dirty="0" err="1"/>
              <a:t>Elias.M.Awad</a:t>
            </a:r>
            <a:r>
              <a:rPr lang="en-US" sz="2800" dirty="0"/>
              <a:t>, System Analysis and Design,</a:t>
            </a:r>
            <a:r>
              <a:rPr lang="en-IN" sz="2800" dirty="0"/>
              <a:t>  McGraw-Hill,2’nd edition.</a:t>
            </a: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Ian Gorton Springer, Essential software project Management, 4-th Edition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http://en.Wikipedia.org/wiki/Class_diagram.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 </a:t>
            </a:r>
          </a:p>
        </p:txBody>
      </p:sp>
    </p:spTree>
    <p:extLst>
      <p:ext uri="{BB962C8B-B14F-4D97-AF65-F5344CB8AC3E}">
        <p14:creationId xmlns:p14="http://schemas.microsoft.com/office/powerpoint/2010/main" val="584709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FE7A7-8A30-40C5-AA70-BEF51FD2F79C}"/>
              </a:ext>
            </a:extLst>
          </p:cNvPr>
          <p:cNvSpPr txBox="1"/>
          <p:nvPr/>
        </p:nvSpPr>
        <p:spPr>
          <a:xfrm>
            <a:off x="2771191" y="2498658"/>
            <a:ext cx="8070980" cy="1446550"/>
          </a:xfrm>
          <a:prstGeom prst="rect">
            <a:avLst/>
          </a:prstGeom>
          <a:noFill/>
        </p:spPr>
        <p:txBody>
          <a:bodyPr wrap="square" rtlCol="0">
            <a:spAutoFit/>
          </a:bodyPr>
          <a:lstStyle/>
          <a:p>
            <a:r>
              <a:rPr lang="en-US" sz="8800" b="1" dirty="0">
                <a:solidFill>
                  <a:schemeClr val="bg1"/>
                </a:solidFill>
              </a:rPr>
              <a:t>THANK YOU</a:t>
            </a:r>
            <a:endParaRPr lang="en-IN" sz="8800" b="1" dirty="0">
              <a:solidFill>
                <a:schemeClr val="bg1"/>
              </a:solidFill>
            </a:endParaRPr>
          </a:p>
        </p:txBody>
      </p:sp>
    </p:spTree>
    <p:extLst>
      <p:ext uri="{BB962C8B-B14F-4D97-AF65-F5344CB8AC3E}">
        <p14:creationId xmlns:p14="http://schemas.microsoft.com/office/powerpoint/2010/main" val="244417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CDE8DD8-2D4F-4FCC-AF9A-2597AEF6F84A}"/>
              </a:ext>
            </a:extLst>
          </p:cNvPr>
          <p:cNvSpPr/>
          <p:nvPr/>
        </p:nvSpPr>
        <p:spPr>
          <a:xfrm>
            <a:off x="2501153" y="1896036"/>
            <a:ext cx="888065" cy="8628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36D17AE3-B3A5-4FEE-B941-85B47AD96B33}"/>
              </a:ext>
            </a:extLst>
          </p:cNvPr>
          <p:cNvCxnSpPr/>
          <p:nvPr/>
        </p:nvCxnSpPr>
        <p:spPr>
          <a:xfrm>
            <a:off x="2924174" y="2756087"/>
            <a:ext cx="1" cy="1098176"/>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B036FD80-B39C-4D01-A5D1-93B317DAADA5}"/>
              </a:ext>
            </a:extLst>
          </p:cNvPr>
          <p:cNvCxnSpPr/>
          <p:nvPr/>
        </p:nvCxnSpPr>
        <p:spPr>
          <a:xfrm>
            <a:off x="2966197" y="3055845"/>
            <a:ext cx="414618" cy="358588"/>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D181EF04-3F34-4C83-B46E-B3A804228C24}"/>
              </a:ext>
            </a:extLst>
          </p:cNvPr>
          <p:cNvCxnSpPr/>
          <p:nvPr/>
        </p:nvCxnSpPr>
        <p:spPr>
          <a:xfrm flipV="1">
            <a:off x="2537571" y="3075456"/>
            <a:ext cx="347383" cy="313765"/>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2E99AAE-B163-4165-BBE1-B663C02C2AD6}"/>
              </a:ext>
            </a:extLst>
          </p:cNvPr>
          <p:cNvCxnSpPr/>
          <p:nvPr/>
        </p:nvCxnSpPr>
        <p:spPr>
          <a:xfrm flipV="1">
            <a:off x="2512357" y="3823448"/>
            <a:ext cx="392207" cy="504265"/>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FB64D00E-0401-43A6-96F2-8BC64C43CBD6}"/>
              </a:ext>
            </a:extLst>
          </p:cNvPr>
          <p:cNvCxnSpPr/>
          <p:nvPr/>
        </p:nvCxnSpPr>
        <p:spPr>
          <a:xfrm>
            <a:off x="2912968" y="3820647"/>
            <a:ext cx="291354" cy="515470"/>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15" name="Oval 14">
            <a:extLst>
              <a:ext uri="{FF2B5EF4-FFF2-40B4-BE49-F238E27FC236}">
                <a16:creationId xmlns:a16="http://schemas.microsoft.com/office/drawing/2014/main" id="{96ED62DE-49FB-4A6C-9F8E-3E8F79DB707C}"/>
              </a:ext>
            </a:extLst>
          </p:cNvPr>
          <p:cNvSpPr/>
          <p:nvPr/>
        </p:nvSpPr>
        <p:spPr>
          <a:xfrm>
            <a:off x="5451663" y="996211"/>
            <a:ext cx="2413953" cy="9236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Login</a:t>
            </a:r>
          </a:p>
        </p:txBody>
      </p:sp>
      <p:sp>
        <p:nvSpPr>
          <p:cNvPr id="17" name="Oval 16">
            <a:extLst>
              <a:ext uri="{FF2B5EF4-FFF2-40B4-BE49-F238E27FC236}">
                <a16:creationId xmlns:a16="http://schemas.microsoft.com/office/drawing/2014/main" id="{2EEE0CDF-2C56-4592-B23F-4A8D7FC11B89}"/>
              </a:ext>
            </a:extLst>
          </p:cNvPr>
          <p:cNvSpPr/>
          <p:nvPr/>
        </p:nvSpPr>
        <p:spPr>
          <a:xfrm>
            <a:off x="5451663" y="2006272"/>
            <a:ext cx="2487216" cy="114468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View Assigned Job and complaints</a:t>
            </a:r>
          </a:p>
        </p:txBody>
      </p:sp>
      <p:sp>
        <p:nvSpPr>
          <p:cNvPr id="19" name="Oval 18">
            <a:extLst>
              <a:ext uri="{FF2B5EF4-FFF2-40B4-BE49-F238E27FC236}">
                <a16:creationId xmlns:a16="http://schemas.microsoft.com/office/drawing/2014/main" id="{CDFF24D8-2882-4D90-B8F8-608DDA1ED6D3}"/>
              </a:ext>
            </a:extLst>
          </p:cNvPr>
          <p:cNvSpPr/>
          <p:nvPr/>
        </p:nvSpPr>
        <p:spPr>
          <a:xfrm>
            <a:off x="5444939" y="3237379"/>
            <a:ext cx="2487216" cy="10180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Update Service details</a:t>
            </a:r>
          </a:p>
        </p:txBody>
      </p:sp>
      <p:sp>
        <p:nvSpPr>
          <p:cNvPr id="21" name="Oval 20">
            <a:extLst>
              <a:ext uri="{FF2B5EF4-FFF2-40B4-BE49-F238E27FC236}">
                <a16:creationId xmlns:a16="http://schemas.microsoft.com/office/drawing/2014/main" id="{8CCEDDBC-8762-4889-9E22-4F6A0ABE31C5}"/>
              </a:ext>
            </a:extLst>
          </p:cNvPr>
          <p:cNvSpPr/>
          <p:nvPr/>
        </p:nvSpPr>
        <p:spPr>
          <a:xfrm>
            <a:off x="5459503" y="4326970"/>
            <a:ext cx="2342931" cy="99564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Change Password</a:t>
            </a:r>
          </a:p>
        </p:txBody>
      </p:sp>
      <p:cxnSp>
        <p:nvCxnSpPr>
          <p:cNvPr id="22" name="Straight Arrow Connector 21">
            <a:extLst>
              <a:ext uri="{FF2B5EF4-FFF2-40B4-BE49-F238E27FC236}">
                <a16:creationId xmlns:a16="http://schemas.microsoft.com/office/drawing/2014/main" id="{98347597-9990-439A-B9D5-9709180A986D}"/>
              </a:ext>
            </a:extLst>
          </p:cNvPr>
          <p:cNvCxnSpPr/>
          <p:nvPr/>
        </p:nvCxnSpPr>
        <p:spPr>
          <a:xfrm flipV="1">
            <a:off x="3386418" y="1526242"/>
            <a:ext cx="2084293" cy="1904998"/>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C915CBC-0975-4258-BE8F-331B5131B51E}"/>
              </a:ext>
            </a:extLst>
          </p:cNvPr>
          <p:cNvCxnSpPr/>
          <p:nvPr/>
        </p:nvCxnSpPr>
        <p:spPr>
          <a:xfrm flipV="1">
            <a:off x="3372411" y="2632823"/>
            <a:ext cx="2117910" cy="806821"/>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BF1E774E-AD08-4131-B9DD-658D60123061}"/>
              </a:ext>
            </a:extLst>
          </p:cNvPr>
          <p:cNvCxnSpPr/>
          <p:nvPr/>
        </p:nvCxnSpPr>
        <p:spPr>
          <a:xfrm>
            <a:off x="3358404" y="3425639"/>
            <a:ext cx="2084292" cy="212911"/>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BF669890-4B9C-4F39-A3BB-D5BAFB2C76AB}"/>
              </a:ext>
            </a:extLst>
          </p:cNvPr>
          <p:cNvCxnSpPr>
            <a:cxnSpLocks/>
            <a:endCxn id="21" idx="2"/>
          </p:cNvCxnSpPr>
          <p:nvPr/>
        </p:nvCxnSpPr>
        <p:spPr>
          <a:xfrm>
            <a:off x="3389218" y="3422837"/>
            <a:ext cx="2070285" cy="1401954"/>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92DEB680-A3AF-41B7-9769-DB96DC2FBA02}"/>
              </a:ext>
            </a:extLst>
          </p:cNvPr>
          <p:cNvSpPr txBox="1"/>
          <p:nvPr/>
        </p:nvSpPr>
        <p:spPr>
          <a:xfrm>
            <a:off x="2102223" y="44554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Service Engineer</a:t>
            </a:r>
          </a:p>
        </p:txBody>
      </p:sp>
    </p:spTree>
    <p:extLst>
      <p:ext uri="{BB962C8B-B14F-4D97-AF65-F5344CB8AC3E}">
        <p14:creationId xmlns:p14="http://schemas.microsoft.com/office/powerpoint/2010/main" val="1388893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6B68F43-6119-4FD8-82D5-4EEF962293B2}"/>
              </a:ext>
            </a:extLst>
          </p:cNvPr>
          <p:cNvSpPr/>
          <p:nvPr/>
        </p:nvSpPr>
        <p:spPr>
          <a:xfrm>
            <a:off x="2714065" y="2120154"/>
            <a:ext cx="851647" cy="8628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03E2142-B92B-4CC6-BCEF-DCA5B684C178}"/>
              </a:ext>
            </a:extLst>
          </p:cNvPr>
          <p:cNvCxnSpPr/>
          <p:nvPr/>
        </p:nvCxnSpPr>
        <p:spPr>
          <a:xfrm>
            <a:off x="3137086" y="2980205"/>
            <a:ext cx="1" cy="1098176"/>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D3F05DF8-C20C-43E9-A8F4-F6F5623B33FB}"/>
              </a:ext>
            </a:extLst>
          </p:cNvPr>
          <p:cNvCxnSpPr/>
          <p:nvPr/>
        </p:nvCxnSpPr>
        <p:spPr>
          <a:xfrm>
            <a:off x="3179109" y="3279963"/>
            <a:ext cx="414618" cy="358588"/>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CEA96A0E-9F8E-4B15-BF4D-8CEEE237A84D}"/>
              </a:ext>
            </a:extLst>
          </p:cNvPr>
          <p:cNvCxnSpPr/>
          <p:nvPr/>
        </p:nvCxnSpPr>
        <p:spPr>
          <a:xfrm flipV="1">
            <a:off x="2750483" y="3299574"/>
            <a:ext cx="347383" cy="313765"/>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BFF3BA85-68F1-41F8-BEAD-CC6D35034EA5}"/>
              </a:ext>
            </a:extLst>
          </p:cNvPr>
          <p:cNvCxnSpPr/>
          <p:nvPr/>
        </p:nvCxnSpPr>
        <p:spPr>
          <a:xfrm flipV="1">
            <a:off x="2725269" y="4047566"/>
            <a:ext cx="392207" cy="504265"/>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44BFE943-E94E-418B-9AD4-8D299D472234}"/>
              </a:ext>
            </a:extLst>
          </p:cNvPr>
          <p:cNvCxnSpPr/>
          <p:nvPr/>
        </p:nvCxnSpPr>
        <p:spPr>
          <a:xfrm>
            <a:off x="3125880" y="4044765"/>
            <a:ext cx="291354" cy="515470"/>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15" name="Oval 14">
            <a:extLst>
              <a:ext uri="{FF2B5EF4-FFF2-40B4-BE49-F238E27FC236}">
                <a16:creationId xmlns:a16="http://schemas.microsoft.com/office/drawing/2014/main" id="{98E3E519-AD4E-44FA-8DD2-A5B55B1B0386}"/>
              </a:ext>
            </a:extLst>
          </p:cNvPr>
          <p:cNvSpPr/>
          <p:nvPr/>
        </p:nvSpPr>
        <p:spPr>
          <a:xfrm>
            <a:off x="5812492" y="1576667"/>
            <a:ext cx="2274792" cy="8847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chemeClr val="bg1"/>
                </a:solidFill>
                <a:latin typeface="Times New Roman"/>
                <a:cs typeface="Times New Roman"/>
              </a:rPr>
              <a:t>Book Service Date &amp; Requirements</a:t>
            </a:r>
          </a:p>
        </p:txBody>
      </p:sp>
      <p:sp>
        <p:nvSpPr>
          <p:cNvPr id="17" name="Oval 16">
            <a:extLst>
              <a:ext uri="{FF2B5EF4-FFF2-40B4-BE49-F238E27FC236}">
                <a16:creationId xmlns:a16="http://schemas.microsoft.com/office/drawing/2014/main" id="{59B396D3-87F6-4070-8E99-09E61AFDAAFA}"/>
              </a:ext>
            </a:extLst>
          </p:cNvPr>
          <p:cNvSpPr/>
          <p:nvPr/>
        </p:nvSpPr>
        <p:spPr>
          <a:xfrm>
            <a:off x="5870762" y="639994"/>
            <a:ext cx="2158251" cy="8639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Login</a:t>
            </a:r>
          </a:p>
        </p:txBody>
      </p:sp>
      <p:sp>
        <p:nvSpPr>
          <p:cNvPr id="19" name="Oval 18">
            <a:extLst>
              <a:ext uri="{FF2B5EF4-FFF2-40B4-BE49-F238E27FC236}">
                <a16:creationId xmlns:a16="http://schemas.microsoft.com/office/drawing/2014/main" id="{94C33DB8-2BAF-4111-8D92-BE33CB0D2BF3}"/>
              </a:ext>
            </a:extLst>
          </p:cNvPr>
          <p:cNvSpPr/>
          <p:nvPr/>
        </p:nvSpPr>
        <p:spPr>
          <a:xfrm>
            <a:off x="5854513" y="2529166"/>
            <a:ext cx="2163294" cy="8460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View Service details</a:t>
            </a:r>
          </a:p>
        </p:txBody>
      </p:sp>
      <p:sp>
        <p:nvSpPr>
          <p:cNvPr id="21" name="Oval 20">
            <a:extLst>
              <a:ext uri="{FF2B5EF4-FFF2-40B4-BE49-F238E27FC236}">
                <a16:creationId xmlns:a16="http://schemas.microsoft.com/office/drawing/2014/main" id="{05A8460E-BFD7-46CB-A4F4-B240FA23A658}"/>
              </a:ext>
            </a:extLst>
          </p:cNvPr>
          <p:cNvSpPr/>
          <p:nvPr/>
        </p:nvSpPr>
        <p:spPr>
          <a:xfrm>
            <a:off x="5765427" y="3457014"/>
            <a:ext cx="2252380" cy="78553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Post Complaints</a:t>
            </a:r>
          </a:p>
        </p:txBody>
      </p:sp>
      <p:sp>
        <p:nvSpPr>
          <p:cNvPr id="23" name="Oval 22">
            <a:extLst>
              <a:ext uri="{FF2B5EF4-FFF2-40B4-BE49-F238E27FC236}">
                <a16:creationId xmlns:a16="http://schemas.microsoft.com/office/drawing/2014/main" id="{F09F8425-6BE0-4B5E-9B79-4CF7239E4E2D}"/>
              </a:ext>
            </a:extLst>
          </p:cNvPr>
          <p:cNvSpPr/>
          <p:nvPr/>
        </p:nvSpPr>
        <p:spPr>
          <a:xfrm>
            <a:off x="5760945" y="4371414"/>
            <a:ext cx="2173940" cy="78553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View Status</a:t>
            </a:r>
          </a:p>
        </p:txBody>
      </p:sp>
      <p:sp>
        <p:nvSpPr>
          <p:cNvPr id="25" name="Oval 24">
            <a:extLst>
              <a:ext uri="{FF2B5EF4-FFF2-40B4-BE49-F238E27FC236}">
                <a16:creationId xmlns:a16="http://schemas.microsoft.com/office/drawing/2014/main" id="{4F5659AD-DA1F-4375-997B-67B100A48DBC}"/>
              </a:ext>
            </a:extLst>
          </p:cNvPr>
          <p:cNvSpPr/>
          <p:nvPr/>
        </p:nvSpPr>
        <p:spPr>
          <a:xfrm>
            <a:off x="5792038" y="5299820"/>
            <a:ext cx="2173940" cy="78553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Times New Roman"/>
                <a:cs typeface="Times New Roman"/>
              </a:rPr>
              <a:t>Change Password</a:t>
            </a:r>
          </a:p>
        </p:txBody>
      </p:sp>
      <p:cxnSp>
        <p:nvCxnSpPr>
          <p:cNvPr id="26" name="Straight Arrow Connector 25">
            <a:extLst>
              <a:ext uri="{FF2B5EF4-FFF2-40B4-BE49-F238E27FC236}">
                <a16:creationId xmlns:a16="http://schemas.microsoft.com/office/drawing/2014/main" id="{695DD30A-2741-46D3-B3A7-818D76086930}"/>
              </a:ext>
            </a:extLst>
          </p:cNvPr>
          <p:cNvCxnSpPr>
            <a:cxnSpLocks/>
          </p:cNvCxnSpPr>
          <p:nvPr/>
        </p:nvCxnSpPr>
        <p:spPr>
          <a:xfrm flipV="1">
            <a:off x="3565712" y="1182782"/>
            <a:ext cx="2283196" cy="2461372"/>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ED2CDB62-30CC-415E-A1A0-8C577BCC7A5E}"/>
              </a:ext>
            </a:extLst>
          </p:cNvPr>
          <p:cNvCxnSpPr/>
          <p:nvPr/>
        </p:nvCxnSpPr>
        <p:spPr>
          <a:xfrm flipV="1">
            <a:off x="3562912" y="1949264"/>
            <a:ext cx="2274791" cy="1725705"/>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A38A4C7D-A4CA-4608-95A9-D1195D6E4A77}"/>
              </a:ext>
            </a:extLst>
          </p:cNvPr>
          <p:cNvCxnSpPr>
            <a:cxnSpLocks/>
            <a:endCxn id="19" idx="2"/>
          </p:cNvCxnSpPr>
          <p:nvPr/>
        </p:nvCxnSpPr>
        <p:spPr>
          <a:xfrm flipV="1">
            <a:off x="3582522" y="2952189"/>
            <a:ext cx="2271991" cy="675156"/>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73EEF5CE-7329-4953-978E-4326425F163C}"/>
              </a:ext>
            </a:extLst>
          </p:cNvPr>
          <p:cNvCxnSpPr/>
          <p:nvPr/>
        </p:nvCxnSpPr>
        <p:spPr>
          <a:xfrm>
            <a:off x="3579720" y="3624543"/>
            <a:ext cx="2229969" cy="246530"/>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34541D83-612C-4347-9218-11D2265F3653}"/>
              </a:ext>
            </a:extLst>
          </p:cNvPr>
          <p:cNvCxnSpPr/>
          <p:nvPr/>
        </p:nvCxnSpPr>
        <p:spPr>
          <a:xfrm>
            <a:off x="3588124" y="3621741"/>
            <a:ext cx="2252380" cy="1154205"/>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97A66994-5388-4511-9828-863E05DD1AD5}"/>
              </a:ext>
            </a:extLst>
          </p:cNvPr>
          <p:cNvCxnSpPr/>
          <p:nvPr/>
        </p:nvCxnSpPr>
        <p:spPr>
          <a:xfrm>
            <a:off x="3596528" y="3652558"/>
            <a:ext cx="2173940" cy="2050675"/>
          </a:xfrm>
          <a:prstGeom prst="straightConnector1">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73DAA557-603B-4B11-A01E-F98003700790}"/>
              </a:ext>
            </a:extLst>
          </p:cNvPr>
          <p:cNvSpPr txBox="1"/>
          <p:nvPr/>
        </p:nvSpPr>
        <p:spPr>
          <a:xfrm>
            <a:off x="2519643" y="463755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Times New Roman"/>
                <a:cs typeface="Times New Roman"/>
              </a:rPr>
              <a:t>Customer</a:t>
            </a:r>
          </a:p>
        </p:txBody>
      </p:sp>
    </p:spTree>
    <p:extLst>
      <p:ext uri="{BB962C8B-B14F-4D97-AF65-F5344CB8AC3E}">
        <p14:creationId xmlns:p14="http://schemas.microsoft.com/office/powerpoint/2010/main" val="22137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E73864-7E99-4DEF-8DE2-901FC668B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81000"/>
            <a:ext cx="7429500" cy="6477000"/>
          </a:xfrm>
          <a:prstGeom prst="rect">
            <a:avLst/>
          </a:prstGeom>
        </p:spPr>
      </p:pic>
      <p:sp>
        <p:nvSpPr>
          <p:cNvPr id="4" name="TextBox 3">
            <a:extLst>
              <a:ext uri="{FF2B5EF4-FFF2-40B4-BE49-F238E27FC236}">
                <a16:creationId xmlns:a16="http://schemas.microsoft.com/office/drawing/2014/main" id="{57EA9846-65A1-4D39-B2CD-2207952C2845}"/>
              </a:ext>
            </a:extLst>
          </p:cNvPr>
          <p:cNvSpPr txBox="1"/>
          <p:nvPr/>
        </p:nvSpPr>
        <p:spPr>
          <a:xfrm>
            <a:off x="852255" y="0"/>
            <a:ext cx="6933461" cy="369332"/>
          </a:xfrm>
          <a:prstGeom prst="rect">
            <a:avLst/>
          </a:prstGeom>
          <a:noFill/>
        </p:spPr>
        <p:txBody>
          <a:bodyPr wrap="square" rtlCol="0">
            <a:spAutoFit/>
          </a:bodyPr>
          <a:lstStyle/>
          <a:p>
            <a:r>
              <a:rPr lang="en-US" b="1" dirty="0">
                <a:solidFill>
                  <a:schemeClr val="bg1"/>
                </a:solidFill>
              </a:rPr>
              <a:t>                                                        CLASS DIAGRAM</a:t>
            </a:r>
            <a:endParaRPr lang="en-IN" b="1" dirty="0">
              <a:solidFill>
                <a:schemeClr val="bg1"/>
              </a:solidFill>
            </a:endParaRPr>
          </a:p>
        </p:txBody>
      </p:sp>
    </p:spTree>
    <p:extLst>
      <p:ext uri="{BB962C8B-B14F-4D97-AF65-F5344CB8AC3E}">
        <p14:creationId xmlns:p14="http://schemas.microsoft.com/office/powerpoint/2010/main" val="216852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58C462-6537-4B7F-A7F0-CB683B1397A8}"/>
              </a:ext>
            </a:extLst>
          </p:cNvPr>
          <p:cNvSpPr txBox="1"/>
          <p:nvPr/>
        </p:nvSpPr>
        <p:spPr>
          <a:xfrm>
            <a:off x="1945689" y="1624614"/>
            <a:ext cx="8300621" cy="1015663"/>
          </a:xfrm>
          <a:prstGeom prst="rect">
            <a:avLst/>
          </a:prstGeom>
          <a:noFill/>
        </p:spPr>
        <p:txBody>
          <a:bodyPr wrap="square" rtlCol="0">
            <a:spAutoFit/>
          </a:bodyPr>
          <a:lstStyle/>
          <a:p>
            <a:r>
              <a:rPr lang="en-US" sz="6000" b="1" dirty="0">
                <a:solidFill>
                  <a:schemeClr val="bg1"/>
                </a:solidFill>
              </a:rPr>
              <a:t>    </a:t>
            </a:r>
            <a:endParaRPr lang="en-IN" sz="6000" b="1" dirty="0">
              <a:solidFill>
                <a:schemeClr val="bg1"/>
              </a:solidFill>
            </a:endParaRPr>
          </a:p>
        </p:txBody>
      </p:sp>
      <p:pic>
        <p:nvPicPr>
          <p:cNvPr id="3" name="Picture 2">
            <a:extLst>
              <a:ext uri="{FF2B5EF4-FFF2-40B4-BE49-F238E27FC236}">
                <a16:creationId xmlns:a16="http://schemas.microsoft.com/office/drawing/2014/main" id="{4AE90C59-4661-4E2A-B27B-05F544965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 y="563880"/>
            <a:ext cx="11877040" cy="6217920"/>
          </a:xfrm>
          <a:prstGeom prst="rect">
            <a:avLst/>
          </a:prstGeom>
        </p:spPr>
      </p:pic>
      <p:sp>
        <p:nvSpPr>
          <p:cNvPr id="5" name="TextBox 4">
            <a:extLst>
              <a:ext uri="{FF2B5EF4-FFF2-40B4-BE49-F238E27FC236}">
                <a16:creationId xmlns:a16="http://schemas.microsoft.com/office/drawing/2014/main" id="{7B5819EC-230C-4613-8EE3-255AC797793A}"/>
              </a:ext>
            </a:extLst>
          </p:cNvPr>
          <p:cNvSpPr txBox="1"/>
          <p:nvPr/>
        </p:nvSpPr>
        <p:spPr>
          <a:xfrm>
            <a:off x="579120" y="40660"/>
            <a:ext cx="4897120" cy="523220"/>
          </a:xfrm>
          <a:prstGeom prst="rect">
            <a:avLst/>
          </a:prstGeom>
          <a:noFill/>
        </p:spPr>
        <p:txBody>
          <a:bodyPr wrap="square" rtlCol="0">
            <a:spAutoFit/>
          </a:bodyPr>
          <a:lstStyle/>
          <a:p>
            <a:r>
              <a:rPr lang="en-US" sz="2800" b="1" dirty="0">
                <a:solidFill>
                  <a:schemeClr val="bg1"/>
                </a:solidFill>
              </a:rPr>
              <a:t>Database : Website</a:t>
            </a:r>
            <a:endParaRPr lang="en-IN" sz="2800" b="1" dirty="0">
              <a:solidFill>
                <a:schemeClr val="bg1"/>
              </a:solidFill>
            </a:endParaRPr>
          </a:p>
        </p:txBody>
      </p:sp>
    </p:spTree>
    <p:extLst>
      <p:ext uri="{BB962C8B-B14F-4D97-AF65-F5344CB8AC3E}">
        <p14:creationId xmlns:p14="http://schemas.microsoft.com/office/powerpoint/2010/main" val="2791302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332</TotalTime>
  <Words>369</Words>
  <Application>Microsoft Office PowerPoint</Application>
  <PresentationFormat>Widescreen</PresentationFormat>
  <Paragraphs>93</Paragraphs>
  <Slides>51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Times New Roman</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keerthanavm2@gmail.com</dc:creator>
  <cp:lastModifiedBy>keerthanavm2@gmail.com</cp:lastModifiedBy>
  <cp:revision>6</cp:revision>
  <dcterms:created xsi:type="dcterms:W3CDTF">2022-01-20T14:30:41Z</dcterms:created>
  <dcterms:modified xsi:type="dcterms:W3CDTF">2022-03-04T05:51:03Z</dcterms:modified>
</cp:coreProperties>
</file>